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Lst>
  <p:sldSz cx="18288000" cy="10287000"/>
  <p:notesSz cx="6858000" cy="9144000"/>
  <p:embeddedFontLst>
    <p:embeddedFont>
      <p:font typeface="Rubik Mono" charset="1" panose="020005040200000200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HK Grotesk Light" charset="1" panose="00000400000000000000"/>
      <p:regular r:id="rId11"/>
    </p:embeddedFont>
    <p:embeddedFont>
      <p:font typeface="HK Grotesk Light Bold" charset="1" panose="00000500000000000000"/>
      <p:regular r:id="rId12"/>
    </p:embeddedFont>
    <p:embeddedFont>
      <p:font typeface="HK Grotesk Light Italics" charset="1" panose="00000400000000000000"/>
      <p:regular r:id="rId13"/>
    </p:embeddedFont>
    <p:embeddedFont>
      <p:font typeface="HK Grotesk Light Bold Italics" charset="1" panose="00000500000000000000"/>
      <p:regular r:id="rId14"/>
    </p:embeddedFont>
    <p:embeddedFont>
      <p:font typeface="HK Grotesk Bold" charset="1" panose="00000800000000000000"/>
      <p:regular r:id="rId15"/>
    </p:embeddedFont>
    <p:embeddedFont>
      <p:font typeface="HK Grotesk Bold Italics" charset="1" panose="00000800000000000000"/>
      <p:regular r:id="rId16"/>
    </p:embeddedFont>
    <p:embeddedFont>
      <p:font typeface="Open Sans Light" charset="1" panose="020B0306030504020204"/>
      <p:regular r:id="rId17"/>
    </p:embeddedFont>
    <p:embeddedFont>
      <p:font typeface="Open Sans Light Bold" charset="1" panose="020B0806030504020204"/>
      <p:regular r:id="rId18"/>
    </p:embeddedFont>
    <p:embeddedFont>
      <p:font typeface="Open Sans Light Italics" charset="1" panose="020B0306030504020204"/>
      <p:regular r:id="rId19"/>
    </p:embeddedFont>
    <p:embeddedFont>
      <p:font typeface="Open Sans Light Bold Italics" charset="1" panose="020B0806030504020204"/>
      <p:regular r:id="rId20"/>
    </p:embeddedFont>
    <p:embeddedFont>
      <p:font typeface="Intro" charset="1" panose="02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FFFFFF"/>
              </a:solidFill>
            </p:spPr>
          </p:sp>
        </p:grpSp>
      </p:grpSp>
      <p:sp>
        <p:nvSpPr>
          <p:cNvPr name="AutoShape 7" id="7"/>
          <p:cNvSpPr/>
          <p:nvPr/>
        </p:nvSpPr>
        <p:spPr>
          <a:xfrm rot="0">
            <a:off x="16120683" y="0"/>
            <a:ext cx="9525" cy="10287000"/>
          </a:xfrm>
          <a:prstGeom prst="rect">
            <a:avLst/>
          </a:prstGeom>
          <a:solidFill>
            <a:srgbClr val="FFFFFF"/>
          </a:solidFill>
        </p:spPr>
      </p:sp>
      <p:sp>
        <p:nvSpPr>
          <p:cNvPr name="AutoShape 8" id="8"/>
          <p:cNvSpPr/>
          <p:nvPr/>
        </p:nvSpPr>
        <p:spPr>
          <a:xfrm rot="0">
            <a:off x="16318439" y="0"/>
            <a:ext cx="87400" cy="2626180"/>
          </a:xfrm>
          <a:prstGeom prst="rect">
            <a:avLst/>
          </a:prstGeom>
          <a:solidFill>
            <a:srgbClr val="FFFFFF"/>
          </a:solidFill>
        </p:spPr>
      </p:sp>
      <p:pic>
        <p:nvPicPr>
          <p:cNvPr name="Picture 9" id="9"/>
          <p:cNvPicPr>
            <a:picLocks noChangeAspect="true"/>
          </p:cNvPicPr>
          <p:nvPr/>
        </p:nvPicPr>
        <p:blipFill>
          <a:blip r:embed="rId2"/>
          <a:srcRect l="15277" t="0" r="23566" b="0"/>
          <a:stretch>
            <a:fillRect/>
          </a:stretch>
        </p:blipFill>
        <p:spPr>
          <a:xfrm flipH="false" flipV="false" rot="0">
            <a:off x="0" y="0"/>
            <a:ext cx="9425261" cy="10287000"/>
          </a:xfrm>
          <a:prstGeom prst="rect">
            <a:avLst/>
          </a:prstGeom>
        </p:spPr>
      </p:pic>
      <p:grpSp>
        <p:nvGrpSpPr>
          <p:cNvPr name="Group 10" id="10"/>
          <p:cNvGrpSpPr/>
          <p:nvPr/>
        </p:nvGrpSpPr>
        <p:grpSpPr>
          <a:xfrm rot="0">
            <a:off x="11502241" y="3370669"/>
            <a:ext cx="6620371" cy="3545662"/>
            <a:chOff x="0" y="0"/>
            <a:chExt cx="8827162" cy="4727549"/>
          </a:xfrm>
        </p:grpSpPr>
        <p:sp>
          <p:nvSpPr>
            <p:cNvPr name="TextBox 11" id="11"/>
            <p:cNvSpPr txBox="true"/>
            <p:nvPr/>
          </p:nvSpPr>
          <p:spPr>
            <a:xfrm rot="0">
              <a:off x="415212" y="257175"/>
              <a:ext cx="8411949" cy="4470374"/>
            </a:xfrm>
            <a:prstGeom prst="rect">
              <a:avLst/>
            </a:prstGeom>
          </p:spPr>
          <p:txBody>
            <a:bodyPr anchor="t" rtlCol="false" tIns="0" lIns="0" bIns="0" rIns="0">
              <a:spAutoFit/>
            </a:bodyPr>
            <a:lstStyle/>
            <a:p>
              <a:pPr>
                <a:lnSpc>
                  <a:spcPts val="9598"/>
                </a:lnSpc>
              </a:pPr>
              <a:r>
                <a:rPr lang="en-US" sz="10320">
                  <a:solidFill>
                    <a:srgbClr val="008037"/>
                  </a:solidFill>
                  <a:latin typeface="Intro Bold"/>
                </a:rPr>
                <a:t>Data</a:t>
              </a:r>
            </a:p>
            <a:p>
              <a:pPr>
                <a:lnSpc>
                  <a:spcPts val="9598"/>
                </a:lnSpc>
              </a:pPr>
              <a:r>
                <a:rPr lang="en-US" sz="10320">
                  <a:solidFill>
                    <a:srgbClr val="008037"/>
                  </a:solidFill>
                  <a:latin typeface="Intro Bold"/>
                </a:rPr>
                <a:t>th</a:t>
              </a:r>
            </a:p>
            <a:p>
              <a:pPr algn="r">
                <a:lnSpc>
                  <a:spcPts val="6546"/>
                </a:lnSpc>
              </a:pPr>
            </a:p>
          </p:txBody>
        </p:sp>
        <p:pic>
          <p:nvPicPr>
            <p:cNvPr name="Picture 12" id="12"/>
            <p:cNvPicPr>
              <a:picLocks noChangeAspect="true"/>
            </p:cNvPicPr>
            <p:nvPr/>
          </p:nvPicPr>
          <p:blipFill>
            <a:blip r:embed="rId3"/>
            <a:srcRect l="29312" t="19480" r="51050" b="21130"/>
            <a:stretch>
              <a:fillRect/>
            </a:stretch>
          </p:blipFill>
          <p:spPr>
            <a:xfrm flipH="false" flipV="false" rot="-262928">
              <a:off x="3032523" y="1725764"/>
              <a:ext cx="3177329" cy="1712817"/>
            </a:xfrm>
            <a:prstGeom prst="rect">
              <a:avLst/>
            </a:prstGeom>
          </p:spPr>
        </p:pic>
        <p:sp>
          <p:nvSpPr>
            <p:cNvPr name="TextBox 13" id="13"/>
            <p:cNvSpPr txBox="true"/>
            <p:nvPr/>
          </p:nvSpPr>
          <p:spPr>
            <a:xfrm rot="-259442">
              <a:off x="23883" y="3717062"/>
              <a:ext cx="6226201" cy="776884"/>
            </a:xfrm>
            <a:prstGeom prst="rect">
              <a:avLst/>
            </a:prstGeom>
          </p:spPr>
          <p:txBody>
            <a:bodyPr anchor="t" rtlCol="false" tIns="0" lIns="0" bIns="0" rIns="0">
              <a:spAutoFit/>
            </a:bodyPr>
            <a:lstStyle/>
            <a:p>
              <a:pPr algn="r" marL="0" indent="0" lvl="0">
                <a:lnSpc>
                  <a:spcPts val="4498"/>
                </a:lnSpc>
                <a:spcBef>
                  <a:spcPct val="0"/>
                </a:spcBef>
              </a:pPr>
              <a:r>
                <a:rPr lang="en-US" u="none" sz="4089">
                  <a:solidFill>
                    <a:srgbClr val="00DD51"/>
                  </a:solidFill>
                  <a:latin typeface="Rubik Mono Bold"/>
                </a:rPr>
                <a:t>2022</a:t>
              </a:r>
            </a:p>
          </p:txBody>
        </p:sp>
      </p:grpSp>
      <p:sp>
        <p:nvSpPr>
          <p:cNvPr name="TextBox 14" id="14"/>
          <p:cNvSpPr txBox="true"/>
          <p:nvPr/>
        </p:nvSpPr>
        <p:spPr>
          <a:xfrm rot="0">
            <a:off x="10360424" y="8026356"/>
            <a:ext cx="6571975" cy="1003344"/>
          </a:xfrm>
          <a:prstGeom prst="rect">
            <a:avLst/>
          </a:prstGeom>
        </p:spPr>
        <p:txBody>
          <a:bodyPr anchor="t" rtlCol="false" tIns="0" lIns="0" bIns="0" rIns="0">
            <a:spAutoFit/>
          </a:bodyPr>
          <a:lstStyle/>
          <a:p>
            <a:pPr>
              <a:lnSpc>
                <a:spcPts val="4022"/>
              </a:lnSpc>
            </a:pPr>
            <a:r>
              <a:rPr lang="en-US" sz="2873">
                <a:solidFill>
                  <a:srgbClr val="100A40"/>
                </a:solidFill>
                <a:latin typeface="HK Grotesk Light Bold"/>
              </a:rPr>
              <a:t>Análise da Relação Carga X Temperatura</a:t>
            </a:r>
          </a:p>
          <a:p>
            <a:pPr>
              <a:lnSpc>
                <a:spcPts val="4022"/>
              </a:lnSpc>
              <a:spcBef>
                <a:spcPct val="0"/>
              </a:spcBef>
            </a:pPr>
            <a:r>
              <a:rPr lang="en-US" sz="2873">
                <a:solidFill>
                  <a:srgbClr val="100A40"/>
                </a:solidFill>
                <a:latin typeface="HK Grotesk Light Bold"/>
              </a:rPr>
              <a:t>no Estado de São Paulo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D82DE"/>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0D82DE"/>
              </a:solidFill>
            </p:spPr>
          </p:sp>
        </p:grpSp>
      </p:grpSp>
      <p:pic>
        <p:nvPicPr>
          <p:cNvPr name="Picture 7" id="7"/>
          <p:cNvPicPr>
            <a:picLocks noChangeAspect="true"/>
          </p:cNvPicPr>
          <p:nvPr/>
        </p:nvPicPr>
        <p:blipFill>
          <a:blip r:embed="rId2"/>
          <a:srcRect l="0" t="20216" r="0" b="40802"/>
          <a:stretch>
            <a:fillRect/>
          </a:stretch>
        </p:blipFill>
        <p:spPr>
          <a:xfrm flipH="false" flipV="false" rot="0">
            <a:off x="0" y="5977498"/>
            <a:ext cx="18288000" cy="4309502"/>
          </a:xfrm>
          <a:prstGeom prst="rect">
            <a:avLst/>
          </a:prstGeom>
        </p:spPr>
      </p:pic>
      <p:sp>
        <p:nvSpPr>
          <p:cNvPr name="TextBox 8" id="8"/>
          <p:cNvSpPr txBox="true"/>
          <p:nvPr/>
        </p:nvSpPr>
        <p:spPr>
          <a:xfrm rot="0">
            <a:off x="536629" y="1076325"/>
            <a:ext cx="7272860" cy="752482"/>
          </a:xfrm>
          <a:prstGeom prst="rect">
            <a:avLst/>
          </a:prstGeom>
        </p:spPr>
        <p:txBody>
          <a:bodyPr anchor="t" rtlCol="false" tIns="0" lIns="0" bIns="0" rIns="0">
            <a:spAutoFit/>
          </a:bodyPr>
          <a:lstStyle/>
          <a:p>
            <a:pPr>
              <a:lnSpc>
                <a:spcPts val="5775"/>
              </a:lnSpc>
            </a:pPr>
            <a:r>
              <a:rPr lang="en-US" sz="5250">
                <a:solidFill>
                  <a:srgbClr val="0D82DE"/>
                </a:solidFill>
                <a:latin typeface="HK Grotesk Bold"/>
              </a:rPr>
              <a:t>SOLUÇÃO - MODELOS</a:t>
            </a:r>
          </a:p>
        </p:txBody>
      </p:sp>
      <p:grpSp>
        <p:nvGrpSpPr>
          <p:cNvPr name="Group 9" id="9"/>
          <p:cNvGrpSpPr/>
          <p:nvPr/>
        </p:nvGrpSpPr>
        <p:grpSpPr>
          <a:xfrm rot="0">
            <a:off x="8960286" y="2693513"/>
            <a:ext cx="8396239" cy="3471177"/>
            <a:chOff x="0" y="0"/>
            <a:chExt cx="11194986" cy="4628236"/>
          </a:xfrm>
        </p:grpSpPr>
        <p:sp>
          <p:nvSpPr>
            <p:cNvPr name="TextBox 10" id="10"/>
            <p:cNvSpPr txBox="true"/>
            <p:nvPr/>
          </p:nvSpPr>
          <p:spPr>
            <a:xfrm rot="0">
              <a:off x="0" y="4144035"/>
              <a:ext cx="11194986" cy="463047"/>
            </a:xfrm>
            <a:prstGeom prst="rect">
              <a:avLst/>
            </a:prstGeom>
          </p:spPr>
          <p:txBody>
            <a:bodyPr anchor="t" rtlCol="false" tIns="0" lIns="0" bIns="0" rIns="0">
              <a:spAutoFit/>
            </a:bodyPr>
            <a:lstStyle/>
            <a:p>
              <a:pPr>
                <a:lnSpc>
                  <a:spcPts val="2940"/>
                </a:lnSpc>
                <a:spcBef>
                  <a:spcPct val="0"/>
                </a:spcBef>
              </a:pPr>
            </a:p>
          </p:txBody>
        </p:sp>
        <p:sp>
          <p:nvSpPr>
            <p:cNvPr name="TextBox 11" id="11"/>
            <p:cNvSpPr txBox="true"/>
            <p:nvPr/>
          </p:nvSpPr>
          <p:spPr>
            <a:xfrm rot="0">
              <a:off x="0" y="19050"/>
              <a:ext cx="11194986" cy="619337"/>
            </a:xfrm>
            <a:prstGeom prst="rect">
              <a:avLst/>
            </a:prstGeom>
          </p:spPr>
          <p:txBody>
            <a:bodyPr anchor="t" rtlCol="false" tIns="0" lIns="0" bIns="0" rIns="0">
              <a:spAutoFit/>
            </a:bodyPr>
            <a:lstStyle/>
            <a:p>
              <a:pPr>
                <a:lnSpc>
                  <a:spcPts val="3519"/>
                </a:lnSpc>
              </a:pPr>
              <a:r>
                <a:rPr lang="en-US" sz="3199">
                  <a:solidFill>
                    <a:srgbClr val="0D82DE"/>
                  </a:solidFill>
                  <a:latin typeface="HK Grotesk Bold"/>
                </a:rPr>
                <a:t>LSTM</a:t>
              </a:r>
            </a:p>
          </p:txBody>
        </p:sp>
        <p:sp>
          <p:nvSpPr>
            <p:cNvPr name="TextBox 12" id="12"/>
            <p:cNvSpPr txBox="true"/>
            <p:nvPr/>
          </p:nvSpPr>
          <p:spPr>
            <a:xfrm rot="0">
              <a:off x="0" y="1022069"/>
              <a:ext cx="11194986" cy="2637576"/>
            </a:xfrm>
            <a:prstGeom prst="rect">
              <a:avLst/>
            </a:prstGeom>
          </p:spPr>
          <p:txBody>
            <a:bodyPr anchor="t" rtlCol="false" tIns="0" lIns="0" bIns="0" rIns="0">
              <a:spAutoFit/>
            </a:bodyPr>
            <a:lstStyle/>
            <a:p>
              <a:pPr algn="just">
                <a:lnSpc>
                  <a:spcPts val="3185"/>
                </a:lnSpc>
                <a:spcBef>
                  <a:spcPct val="0"/>
                </a:spcBef>
              </a:pPr>
              <a:r>
                <a:rPr lang="en-US" sz="2275">
                  <a:solidFill>
                    <a:srgbClr val="100A40"/>
                  </a:solidFill>
                  <a:latin typeface="HK Grotesk Light"/>
                </a:rPr>
                <a:t>Como estamos tratando de um problema para prever </a:t>
              </a:r>
              <a:r>
                <a:rPr lang="en-US" sz="2275">
                  <a:solidFill>
                    <a:srgbClr val="100A40"/>
                  </a:solidFill>
                  <a:latin typeface="HK Grotesk Light Bold"/>
                </a:rPr>
                <a:t>séries temporais</a:t>
              </a:r>
              <a:r>
                <a:rPr lang="en-US" sz="2275">
                  <a:solidFill>
                    <a:srgbClr val="100A40"/>
                  </a:solidFill>
                  <a:latin typeface="HK Grotesk Light"/>
                </a:rPr>
                <a:t>, a Deep Learning do tipo LSTM, arquitetura de rede neural recorrente (RNN), que possui função de “lembrar” de valores em intervalos arbitrários foi o algorítmo   escolhido para chegar a solução.</a:t>
              </a:r>
            </a:p>
          </p:txBody>
        </p:sp>
      </p:grpSp>
      <p:grpSp>
        <p:nvGrpSpPr>
          <p:cNvPr name="Group 13" id="13"/>
          <p:cNvGrpSpPr/>
          <p:nvPr/>
        </p:nvGrpSpPr>
        <p:grpSpPr>
          <a:xfrm rot="0">
            <a:off x="536629" y="2693513"/>
            <a:ext cx="7764931" cy="3071127"/>
            <a:chOff x="0" y="0"/>
            <a:chExt cx="10353242" cy="4094836"/>
          </a:xfrm>
        </p:grpSpPr>
        <p:sp>
          <p:nvSpPr>
            <p:cNvPr name="TextBox 14" id="14"/>
            <p:cNvSpPr txBox="true"/>
            <p:nvPr/>
          </p:nvSpPr>
          <p:spPr>
            <a:xfrm rot="0">
              <a:off x="0" y="3610635"/>
              <a:ext cx="10353242" cy="463047"/>
            </a:xfrm>
            <a:prstGeom prst="rect">
              <a:avLst/>
            </a:prstGeom>
          </p:spPr>
          <p:txBody>
            <a:bodyPr anchor="t" rtlCol="false" tIns="0" lIns="0" bIns="0" rIns="0">
              <a:spAutoFit/>
            </a:bodyPr>
            <a:lstStyle/>
            <a:p>
              <a:pPr>
                <a:lnSpc>
                  <a:spcPts val="2940"/>
                </a:lnSpc>
                <a:spcBef>
                  <a:spcPct val="0"/>
                </a:spcBef>
              </a:pPr>
            </a:p>
          </p:txBody>
        </p:sp>
        <p:sp>
          <p:nvSpPr>
            <p:cNvPr name="TextBox 15" id="15"/>
            <p:cNvSpPr txBox="true"/>
            <p:nvPr/>
          </p:nvSpPr>
          <p:spPr>
            <a:xfrm rot="0">
              <a:off x="0" y="19050"/>
              <a:ext cx="10353242" cy="619337"/>
            </a:xfrm>
            <a:prstGeom prst="rect">
              <a:avLst/>
            </a:prstGeom>
          </p:spPr>
          <p:txBody>
            <a:bodyPr anchor="t" rtlCol="false" tIns="0" lIns="0" bIns="0" rIns="0">
              <a:spAutoFit/>
            </a:bodyPr>
            <a:lstStyle/>
            <a:p>
              <a:pPr>
                <a:lnSpc>
                  <a:spcPts val="3519"/>
                </a:lnSpc>
              </a:pPr>
              <a:r>
                <a:rPr lang="en-US" sz="3199">
                  <a:solidFill>
                    <a:srgbClr val="0D82DE"/>
                  </a:solidFill>
                  <a:latin typeface="HK Grotesk Bold"/>
                </a:rPr>
                <a:t>REGRESSÃO LINEAR</a:t>
              </a:r>
            </a:p>
          </p:txBody>
        </p:sp>
        <p:sp>
          <p:nvSpPr>
            <p:cNvPr name="TextBox 16" id="16"/>
            <p:cNvSpPr txBox="true"/>
            <p:nvPr/>
          </p:nvSpPr>
          <p:spPr>
            <a:xfrm rot="0">
              <a:off x="0" y="1022069"/>
              <a:ext cx="10353242" cy="2104176"/>
            </a:xfrm>
            <a:prstGeom prst="rect">
              <a:avLst/>
            </a:prstGeom>
          </p:spPr>
          <p:txBody>
            <a:bodyPr anchor="t" rtlCol="false" tIns="0" lIns="0" bIns="0" rIns="0">
              <a:spAutoFit/>
            </a:bodyPr>
            <a:lstStyle/>
            <a:p>
              <a:pPr algn="just">
                <a:lnSpc>
                  <a:spcPts val="3185"/>
                </a:lnSpc>
                <a:spcBef>
                  <a:spcPct val="0"/>
                </a:spcBef>
              </a:pPr>
              <a:r>
                <a:rPr lang="en-US" sz="2275">
                  <a:solidFill>
                    <a:srgbClr val="100A40"/>
                  </a:solidFill>
                  <a:latin typeface="HK Grotesk Light"/>
                </a:rPr>
                <a:t>Este tipo de modelo não é favorável, uma vez que não é um problema linear. O dataset utilizado possuí muitas dimensões e, nesse caso, o mais recomendável é o uso de uma Deep Learning.</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A6B91"/>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3A6B91"/>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0D82DE"/>
          </a:solidFill>
        </p:spPr>
      </p:sp>
      <p:pic>
        <p:nvPicPr>
          <p:cNvPr name="Picture 9" id="9"/>
          <p:cNvPicPr>
            <a:picLocks noChangeAspect="true"/>
          </p:cNvPicPr>
          <p:nvPr/>
        </p:nvPicPr>
        <p:blipFill>
          <a:blip r:embed="rId2"/>
          <a:srcRect l="0" t="3572" r="0" b="0"/>
          <a:stretch>
            <a:fillRect/>
          </a:stretch>
        </p:blipFill>
        <p:spPr>
          <a:xfrm flipH="false" flipV="false" rot="5400000">
            <a:off x="5484322" y="1948989"/>
            <a:ext cx="13708378" cy="6389022"/>
          </a:xfrm>
          <a:prstGeom prst="rect">
            <a:avLst/>
          </a:prstGeom>
        </p:spPr>
      </p:pic>
      <p:sp>
        <p:nvSpPr>
          <p:cNvPr name="TextBox 10" id="10"/>
          <p:cNvSpPr txBox="true"/>
          <p:nvPr/>
        </p:nvSpPr>
        <p:spPr>
          <a:xfrm rot="0">
            <a:off x="1028700" y="959391"/>
            <a:ext cx="6799473" cy="764547"/>
          </a:xfrm>
          <a:prstGeom prst="rect">
            <a:avLst/>
          </a:prstGeom>
        </p:spPr>
        <p:txBody>
          <a:bodyPr anchor="t" rtlCol="false" tIns="0" lIns="0" bIns="0" rIns="0">
            <a:spAutoFit/>
          </a:bodyPr>
          <a:lstStyle/>
          <a:p>
            <a:pPr>
              <a:lnSpc>
                <a:spcPts val="5995"/>
              </a:lnSpc>
            </a:pPr>
            <a:r>
              <a:rPr lang="en-US" sz="5450">
                <a:solidFill>
                  <a:srgbClr val="0D82DE"/>
                </a:solidFill>
                <a:latin typeface="HK Grotesk Bold"/>
              </a:rPr>
              <a:t>LSTM</a:t>
            </a:r>
          </a:p>
        </p:txBody>
      </p:sp>
      <p:pic>
        <p:nvPicPr>
          <p:cNvPr name="Picture 11" id="11"/>
          <p:cNvPicPr>
            <a:picLocks noChangeAspect="true"/>
          </p:cNvPicPr>
          <p:nvPr/>
        </p:nvPicPr>
        <p:blipFill>
          <a:blip r:embed="rId3"/>
          <a:srcRect l="0" t="0" r="0" b="0"/>
          <a:stretch>
            <a:fillRect/>
          </a:stretch>
        </p:blipFill>
        <p:spPr>
          <a:xfrm flipH="false" flipV="false" rot="0">
            <a:off x="376513" y="2252055"/>
            <a:ext cx="8103847" cy="3604534"/>
          </a:xfrm>
          <a:prstGeom prst="rect">
            <a:avLst/>
          </a:prstGeom>
        </p:spPr>
      </p:pic>
      <p:pic>
        <p:nvPicPr>
          <p:cNvPr name="Picture 12" id="12"/>
          <p:cNvPicPr>
            <a:picLocks noChangeAspect="true"/>
          </p:cNvPicPr>
          <p:nvPr/>
        </p:nvPicPr>
        <p:blipFill>
          <a:blip r:embed="rId4"/>
          <a:srcRect l="0" t="0" r="0" b="0"/>
          <a:stretch>
            <a:fillRect/>
          </a:stretch>
        </p:blipFill>
        <p:spPr>
          <a:xfrm flipH="false" flipV="false" rot="0">
            <a:off x="1561754" y="6074812"/>
            <a:ext cx="5733364" cy="377422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59391"/>
            <a:ext cx="6799473" cy="764547"/>
          </a:xfrm>
          <a:prstGeom prst="rect">
            <a:avLst/>
          </a:prstGeom>
        </p:spPr>
        <p:txBody>
          <a:bodyPr anchor="t" rtlCol="false" tIns="0" lIns="0" bIns="0" rIns="0">
            <a:spAutoFit/>
          </a:bodyPr>
          <a:lstStyle/>
          <a:p>
            <a:pPr>
              <a:lnSpc>
                <a:spcPts val="5995"/>
              </a:lnSpc>
            </a:pPr>
            <a:r>
              <a:rPr lang="en-US" sz="5450">
                <a:solidFill>
                  <a:srgbClr val="0D82DE"/>
                </a:solidFill>
                <a:latin typeface="HK Grotesk Bold"/>
              </a:rPr>
              <a:t>LSTM</a:t>
            </a:r>
          </a:p>
        </p:txBody>
      </p:sp>
      <p:pic>
        <p:nvPicPr>
          <p:cNvPr name="Picture 3" id="3"/>
          <p:cNvPicPr>
            <a:picLocks noChangeAspect="true"/>
          </p:cNvPicPr>
          <p:nvPr/>
        </p:nvPicPr>
        <p:blipFill>
          <a:blip r:embed="rId2"/>
          <a:srcRect l="0" t="0" r="0" b="0"/>
          <a:stretch>
            <a:fillRect/>
          </a:stretch>
        </p:blipFill>
        <p:spPr>
          <a:xfrm flipH="false" flipV="false" rot="0">
            <a:off x="467075" y="2456100"/>
            <a:ext cx="17353850" cy="6303749"/>
          </a:xfrm>
          <a:prstGeom prst="rect">
            <a:avLst/>
          </a:prstGeom>
        </p:spPr>
      </p:pic>
      <p:sp>
        <p:nvSpPr>
          <p:cNvPr name="TextBox 4" id="4"/>
          <p:cNvSpPr txBox="true"/>
          <p:nvPr/>
        </p:nvSpPr>
        <p:spPr>
          <a:xfrm rot="0">
            <a:off x="3354033" y="8997315"/>
            <a:ext cx="12610569" cy="464820"/>
          </a:xfrm>
          <a:prstGeom prst="rect">
            <a:avLst/>
          </a:prstGeom>
        </p:spPr>
        <p:txBody>
          <a:bodyPr anchor="t" rtlCol="false" tIns="0" lIns="0" bIns="0" rIns="0">
            <a:spAutoFit/>
          </a:bodyPr>
          <a:lstStyle/>
          <a:p>
            <a:pPr algn="ctr">
              <a:lnSpc>
                <a:spcPts val="3780"/>
              </a:lnSpc>
            </a:pPr>
            <a:r>
              <a:rPr lang="en-US" sz="2700">
                <a:solidFill>
                  <a:srgbClr val="FF1616"/>
                </a:solidFill>
                <a:latin typeface="Open Sans Light Bold"/>
              </a:rPr>
              <a:t>Carga real</a:t>
            </a:r>
            <a:r>
              <a:rPr lang="en-US" sz="2700">
                <a:solidFill>
                  <a:srgbClr val="000000"/>
                </a:solidFill>
                <a:latin typeface="Open Sans Light Bold"/>
              </a:rPr>
              <a:t>  x </a:t>
            </a:r>
            <a:r>
              <a:rPr lang="en-US" sz="2700">
                <a:solidFill>
                  <a:srgbClr val="5271FF"/>
                </a:solidFill>
                <a:latin typeface="Open Sans Light Bold"/>
              </a:rPr>
              <a:t>Carga Prevista</a:t>
            </a:r>
            <a:r>
              <a:rPr lang="en-US" sz="2700">
                <a:solidFill>
                  <a:srgbClr val="000000"/>
                </a:solidFill>
                <a:latin typeface="Open Sans Light Bold"/>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6205560" cy="5486400"/>
            <a:chOff x="0" y="0"/>
            <a:chExt cx="21607413" cy="7315200"/>
          </a:xfrm>
        </p:grpSpPr>
        <p:pic>
          <p:nvPicPr>
            <p:cNvPr name="Picture 3" id="3"/>
            <p:cNvPicPr>
              <a:picLocks noChangeAspect="true"/>
            </p:cNvPicPr>
            <p:nvPr/>
          </p:nvPicPr>
          <p:blipFill>
            <a:blip r:embed="rId2"/>
            <a:srcRect l="1985" t="0" r="1985" b="0"/>
            <a:stretch>
              <a:fillRect/>
            </a:stretch>
          </p:blipFill>
          <p:spPr>
            <a:xfrm>
              <a:off x="7414138" y="0"/>
              <a:ext cx="14193275" cy="7315200"/>
            </a:xfrm>
            <a:prstGeom prst="rect">
              <a:avLst/>
            </a:prstGeom>
          </p:spPr>
        </p:pic>
        <p:pic>
          <p:nvPicPr>
            <p:cNvPr name="Picture 4" id="4"/>
            <p:cNvPicPr>
              <a:picLocks noChangeAspect="true"/>
            </p:cNvPicPr>
            <p:nvPr/>
          </p:nvPicPr>
          <p:blipFill>
            <a:blip r:embed="rId3"/>
            <a:srcRect l="10305" t="0" r="10305" b="0"/>
            <a:stretch>
              <a:fillRect/>
            </a:stretch>
          </p:blipFill>
          <p:spPr>
            <a:xfrm>
              <a:off x="0" y="0"/>
              <a:ext cx="7096638" cy="7315200"/>
            </a:xfrm>
            <a:prstGeom prst="rect">
              <a:avLst/>
            </a:prstGeom>
          </p:spPr>
        </p:pic>
      </p:grpSp>
      <p:grpSp>
        <p:nvGrpSpPr>
          <p:cNvPr name="Group 5" id="5"/>
          <p:cNvGrpSpPr/>
          <p:nvPr/>
        </p:nvGrpSpPr>
        <p:grpSpPr>
          <a:xfrm rot="0">
            <a:off x="17071728" y="9029700"/>
            <a:ext cx="569595" cy="228600"/>
            <a:chOff x="0" y="0"/>
            <a:chExt cx="759460" cy="304800"/>
          </a:xfrm>
        </p:grpSpPr>
        <p:grpSp>
          <p:nvGrpSpPr>
            <p:cNvPr name="Group 6" id="6"/>
            <p:cNvGrpSpPr>
              <a:grpSpLocks noChangeAspect="true"/>
            </p:cNvGrpSpPr>
            <p:nvPr/>
          </p:nvGrpSpPr>
          <p:grpSpPr>
            <a:xfrm rot="0">
              <a:off x="0" y="0"/>
              <a:ext cx="304800" cy="304800"/>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name="Group 8" id="8"/>
            <p:cNvGrpSpPr>
              <a:grpSpLocks noChangeAspect="true"/>
            </p:cNvGrpSpPr>
            <p:nvPr/>
          </p:nvGrpSpPr>
          <p:grpSpPr>
            <a:xfrm rot="0">
              <a:off x="454660" y="0"/>
              <a:ext cx="304800" cy="304800"/>
              <a:chOff x="0" y="0"/>
              <a:chExt cx="6350000" cy="6350000"/>
            </a:xfrm>
          </p:grpSpPr>
          <p:sp>
            <p:nvSpPr>
              <p:cNvPr name="Freeform 9" id="9"/>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FFFFFF"/>
              </a:solidFill>
            </p:spPr>
          </p:sp>
        </p:grpSp>
      </p:grpSp>
      <p:sp>
        <p:nvSpPr>
          <p:cNvPr name="AutoShape 10" id="10"/>
          <p:cNvSpPr/>
          <p:nvPr/>
        </p:nvSpPr>
        <p:spPr>
          <a:xfrm rot="0">
            <a:off x="16357377" y="0"/>
            <a:ext cx="9525" cy="10287000"/>
          </a:xfrm>
          <a:prstGeom prst="rect">
            <a:avLst/>
          </a:prstGeom>
          <a:solidFill>
            <a:srgbClr val="FFFFFF"/>
          </a:solidFill>
        </p:spPr>
      </p:sp>
      <p:sp>
        <p:nvSpPr>
          <p:cNvPr name="AutoShape 11" id="11"/>
          <p:cNvSpPr/>
          <p:nvPr/>
        </p:nvSpPr>
        <p:spPr>
          <a:xfrm rot="0">
            <a:off x="16318439" y="0"/>
            <a:ext cx="87400" cy="2626180"/>
          </a:xfrm>
          <a:prstGeom prst="rect">
            <a:avLst/>
          </a:prstGeom>
          <a:solidFill>
            <a:srgbClr val="FFFFFF"/>
          </a:solidFill>
        </p:spPr>
      </p:sp>
      <p:grpSp>
        <p:nvGrpSpPr>
          <p:cNvPr name="Group 12" id="12"/>
          <p:cNvGrpSpPr/>
          <p:nvPr/>
        </p:nvGrpSpPr>
        <p:grpSpPr>
          <a:xfrm rot="0">
            <a:off x="864835" y="6607620"/>
            <a:ext cx="15541004" cy="3067949"/>
            <a:chOff x="0" y="0"/>
            <a:chExt cx="20721339" cy="4090599"/>
          </a:xfrm>
        </p:grpSpPr>
        <p:sp>
          <p:nvSpPr>
            <p:cNvPr name="TextBox 13" id="13"/>
            <p:cNvSpPr txBox="true"/>
            <p:nvPr/>
          </p:nvSpPr>
          <p:spPr>
            <a:xfrm rot="0">
              <a:off x="0" y="19050"/>
              <a:ext cx="20721339" cy="619337"/>
            </a:xfrm>
            <a:prstGeom prst="rect">
              <a:avLst/>
            </a:prstGeom>
          </p:spPr>
          <p:txBody>
            <a:bodyPr anchor="t" rtlCol="false" tIns="0" lIns="0" bIns="0" rIns="0">
              <a:spAutoFit/>
            </a:bodyPr>
            <a:lstStyle/>
            <a:p>
              <a:pPr>
                <a:lnSpc>
                  <a:spcPts val="3519"/>
                </a:lnSpc>
              </a:pPr>
              <a:r>
                <a:rPr lang="en-US" sz="3199">
                  <a:solidFill>
                    <a:srgbClr val="008037"/>
                  </a:solidFill>
                  <a:latin typeface="HK Grotesk Bold"/>
                </a:rPr>
                <a:t>ANÁLISES E DISCUSSÃO</a:t>
              </a:r>
            </a:p>
          </p:txBody>
        </p:sp>
        <p:sp>
          <p:nvSpPr>
            <p:cNvPr name="TextBox 14" id="14"/>
            <p:cNvSpPr txBox="true"/>
            <p:nvPr/>
          </p:nvSpPr>
          <p:spPr>
            <a:xfrm rot="0">
              <a:off x="0" y="1022069"/>
              <a:ext cx="20721339" cy="3068529"/>
            </a:xfrm>
            <a:prstGeom prst="rect">
              <a:avLst/>
            </a:prstGeom>
          </p:spPr>
          <p:txBody>
            <a:bodyPr anchor="t" rtlCol="false" tIns="0" lIns="0" bIns="0" rIns="0">
              <a:spAutoFit/>
            </a:bodyPr>
            <a:lstStyle/>
            <a:p>
              <a:pPr algn="just">
                <a:lnSpc>
                  <a:spcPts val="3745"/>
                </a:lnSpc>
              </a:pPr>
              <a:r>
                <a:rPr lang="en-US" sz="2675">
                  <a:solidFill>
                    <a:srgbClr val="100A40"/>
                  </a:solidFill>
                  <a:latin typeface="HK Grotesk Light"/>
                </a:rPr>
                <a:t>Uso de uma Deep Learning do tipo LSTM se mostrou adequado para a resolução do problema proposto. Porém, devido ao curto prazo, foi avaliada apenas uma estação. Em um projeto futuro, com mais tempo para desenvolvimento e aprimoramento dos parâmetros, é possível</a:t>
              </a:r>
              <a:r>
                <a:rPr lang="en-US" sz="2675">
                  <a:solidFill>
                    <a:srgbClr val="100A40"/>
                  </a:solidFill>
                  <a:latin typeface="Arimo"/>
                </a:rPr>
                <a:t> aplicar a mesma solução para outras estações, fornecendo maior precisão ao modelo.</a:t>
              </a:r>
            </a:p>
            <a:p>
              <a:pPr algn="just">
                <a:lnSpc>
                  <a:spcPts val="3745"/>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636502" cy="10287000"/>
            <a:chOff x="0" y="0"/>
            <a:chExt cx="11515336" cy="13716000"/>
          </a:xfrm>
        </p:grpSpPr>
        <p:pic>
          <p:nvPicPr>
            <p:cNvPr name="Picture 3" id="3"/>
            <p:cNvPicPr>
              <a:picLocks noChangeAspect="true"/>
            </p:cNvPicPr>
            <p:nvPr/>
          </p:nvPicPr>
          <p:blipFill>
            <a:blip r:embed="rId2"/>
            <a:srcRect l="0" t="5747" r="0" b="5747"/>
            <a:stretch>
              <a:fillRect/>
            </a:stretch>
          </p:blipFill>
          <p:spPr>
            <a:xfrm>
              <a:off x="0" y="0"/>
              <a:ext cx="11515336" cy="6794500"/>
            </a:xfrm>
            <a:prstGeom prst="rect">
              <a:avLst/>
            </a:prstGeom>
          </p:spPr>
        </p:pic>
        <p:pic>
          <p:nvPicPr>
            <p:cNvPr name="Picture 4" id="4"/>
            <p:cNvPicPr>
              <a:picLocks noChangeAspect="true"/>
            </p:cNvPicPr>
            <p:nvPr/>
          </p:nvPicPr>
          <p:blipFill>
            <a:blip r:embed="rId3"/>
            <a:srcRect l="0" t="10664" r="0" b="10664"/>
            <a:stretch>
              <a:fillRect/>
            </a:stretch>
          </p:blipFill>
          <p:spPr>
            <a:xfrm>
              <a:off x="0" y="6921500"/>
              <a:ext cx="11515336" cy="6794500"/>
            </a:xfrm>
            <a:prstGeom prst="rect">
              <a:avLst/>
            </a:prstGeom>
          </p:spPr>
        </p:pic>
      </p:grpSp>
      <p:grpSp>
        <p:nvGrpSpPr>
          <p:cNvPr name="Group 5" id="5"/>
          <p:cNvGrpSpPr/>
          <p:nvPr/>
        </p:nvGrpSpPr>
        <p:grpSpPr>
          <a:xfrm rot="0">
            <a:off x="17071728" y="9029700"/>
            <a:ext cx="569595" cy="228600"/>
            <a:chOff x="0" y="0"/>
            <a:chExt cx="759460" cy="304800"/>
          </a:xfrm>
        </p:grpSpPr>
        <p:grpSp>
          <p:nvGrpSpPr>
            <p:cNvPr name="Group 6" id="6"/>
            <p:cNvGrpSpPr>
              <a:grpSpLocks noChangeAspect="true"/>
            </p:cNvGrpSpPr>
            <p:nvPr/>
          </p:nvGrpSpPr>
          <p:grpSpPr>
            <a:xfrm rot="0">
              <a:off x="0" y="0"/>
              <a:ext cx="304800" cy="304800"/>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4AAD"/>
              </a:solidFill>
            </p:spPr>
          </p:sp>
        </p:grpSp>
        <p:grpSp>
          <p:nvGrpSpPr>
            <p:cNvPr name="Group 8" id="8"/>
            <p:cNvGrpSpPr>
              <a:grpSpLocks noChangeAspect="true"/>
            </p:cNvGrpSpPr>
            <p:nvPr/>
          </p:nvGrpSpPr>
          <p:grpSpPr>
            <a:xfrm rot="0">
              <a:off x="454660" y="0"/>
              <a:ext cx="304800" cy="304800"/>
              <a:chOff x="0" y="0"/>
              <a:chExt cx="6350000" cy="6350000"/>
            </a:xfrm>
          </p:grpSpPr>
          <p:sp>
            <p:nvSpPr>
              <p:cNvPr name="Freeform 9" id="9"/>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004AAD"/>
              </a:solidFill>
            </p:spPr>
          </p:sp>
        </p:grpSp>
      </p:grpSp>
      <p:sp>
        <p:nvSpPr>
          <p:cNvPr name="AutoShape 10" id="10"/>
          <p:cNvSpPr/>
          <p:nvPr/>
        </p:nvSpPr>
        <p:spPr>
          <a:xfrm rot="0">
            <a:off x="16357377" y="0"/>
            <a:ext cx="9525" cy="10287000"/>
          </a:xfrm>
          <a:prstGeom prst="rect">
            <a:avLst/>
          </a:prstGeom>
          <a:solidFill>
            <a:srgbClr val="004AAD"/>
          </a:solidFill>
        </p:spPr>
      </p:sp>
      <p:sp>
        <p:nvSpPr>
          <p:cNvPr name="AutoShape 11" id="11"/>
          <p:cNvSpPr/>
          <p:nvPr/>
        </p:nvSpPr>
        <p:spPr>
          <a:xfrm rot="0">
            <a:off x="16318439" y="0"/>
            <a:ext cx="87400" cy="2626180"/>
          </a:xfrm>
          <a:prstGeom prst="rect">
            <a:avLst/>
          </a:prstGeom>
          <a:solidFill>
            <a:srgbClr val="004AAD"/>
          </a:solidFill>
        </p:spPr>
      </p:sp>
      <p:grpSp>
        <p:nvGrpSpPr>
          <p:cNvPr name="Group 12" id="12"/>
          <p:cNvGrpSpPr/>
          <p:nvPr/>
        </p:nvGrpSpPr>
        <p:grpSpPr>
          <a:xfrm rot="0">
            <a:off x="10125516" y="1939221"/>
            <a:ext cx="4908886" cy="5455023"/>
            <a:chOff x="0" y="0"/>
            <a:chExt cx="6545181" cy="7273365"/>
          </a:xfrm>
        </p:grpSpPr>
        <p:sp>
          <p:nvSpPr>
            <p:cNvPr name="TextBox 13" id="13"/>
            <p:cNvSpPr txBox="true"/>
            <p:nvPr/>
          </p:nvSpPr>
          <p:spPr>
            <a:xfrm rot="0">
              <a:off x="0" y="48559"/>
              <a:ext cx="6545181" cy="890271"/>
            </a:xfrm>
            <a:prstGeom prst="rect">
              <a:avLst/>
            </a:prstGeom>
          </p:spPr>
          <p:txBody>
            <a:bodyPr anchor="t" rtlCol="false" tIns="0" lIns="0" bIns="0" rIns="0">
              <a:spAutoFit/>
            </a:bodyPr>
            <a:lstStyle/>
            <a:p>
              <a:pPr>
                <a:lnSpc>
                  <a:spcPts val="5032"/>
                </a:lnSpc>
              </a:pPr>
              <a:r>
                <a:rPr lang="en-US" sz="4575">
                  <a:solidFill>
                    <a:srgbClr val="004AAD"/>
                  </a:solidFill>
                  <a:latin typeface="HK Grotesk Light Bold"/>
                </a:rPr>
                <a:t>Resultados</a:t>
              </a:r>
            </a:p>
          </p:txBody>
        </p:sp>
        <p:sp>
          <p:nvSpPr>
            <p:cNvPr name="TextBox 14" id="14"/>
            <p:cNvSpPr txBox="true"/>
            <p:nvPr/>
          </p:nvSpPr>
          <p:spPr>
            <a:xfrm rot="0">
              <a:off x="0" y="1981839"/>
              <a:ext cx="6545181" cy="5291525"/>
            </a:xfrm>
            <a:prstGeom prst="rect">
              <a:avLst/>
            </a:prstGeom>
          </p:spPr>
          <p:txBody>
            <a:bodyPr anchor="t" rtlCol="false" tIns="0" lIns="0" bIns="0" rIns="0">
              <a:spAutoFit/>
            </a:bodyPr>
            <a:lstStyle/>
            <a:p>
              <a:pPr algn="l" marL="0" indent="0" lvl="0">
                <a:lnSpc>
                  <a:spcPts val="4512"/>
                </a:lnSpc>
                <a:spcBef>
                  <a:spcPct val="0"/>
                </a:spcBef>
              </a:pPr>
              <a:r>
                <a:rPr lang="en-US" sz="3222">
                  <a:solidFill>
                    <a:srgbClr val="004AAD"/>
                  </a:solidFill>
                  <a:latin typeface="HK Grotesk Light"/>
                </a:rPr>
                <a:t>Um algoritmo de Deep Learning, do tipo LSTM, se mostrou o mais adequado para a solução do problema. Com mais tempo de desenvolvimento ele pode ser aprimorado.</a:t>
              </a:r>
            </a:p>
          </p:txBody>
        </p:sp>
      </p:grpSp>
      <p:sp>
        <p:nvSpPr>
          <p:cNvPr name="TextBox 15" id="15"/>
          <p:cNvSpPr txBox="true"/>
          <p:nvPr/>
        </p:nvSpPr>
        <p:spPr>
          <a:xfrm rot="5400000">
            <a:off x="15527976" y="2711912"/>
            <a:ext cx="3638032" cy="271607"/>
          </a:xfrm>
          <a:prstGeom prst="rect">
            <a:avLst/>
          </a:prstGeom>
        </p:spPr>
        <p:txBody>
          <a:bodyPr anchor="t" rtlCol="false" tIns="0" lIns="0" bIns="0" rIns="0">
            <a:spAutoFit/>
          </a:bodyPr>
          <a:lstStyle/>
          <a:p>
            <a:pPr algn="l">
              <a:lnSpc>
                <a:spcPts val="2345"/>
              </a:lnSpc>
              <a:spcBef>
                <a:spcPct val="0"/>
              </a:spcBef>
            </a:pPr>
            <a:r>
              <a:rPr lang="en-US" sz="1675">
                <a:solidFill>
                  <a:srgbClr val="FFFFFF"/>
                </a:solidFill>
                <a:latin typeface="HK Grotesk Light"/>
              </a:rPr>
              <a:t>Apresentação de arquitetura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8650" t="17991" r="32055" b="0"/>
          <a:stretch>
            <a:fillRect/>
          </a:stretch>
        </p:blipFill>
        <p:spPr>
          <a:xfrm flipH="false" flipV="false" rot="0">
            <a:off x="10894459" y="0"/>
            <a:ext cx="7393541" cy="10287000"/>
          </a:xfrm>
          <a:prstGeom prst="rect">
            <a:avLst/>
          </a:prstGeom>
        </p:spPr>
      </p:pic>
      <p:sp>
        <p:nvSpPr>
          <p:cNvPr name="TextBox 3" id="3"/>
          <p:cNvSpPr txBox="true"/>
          <p:nvPr/>
        </p:nvSpPr>
        <p:spPr>
          <a:xfrm rot="0">
            <a:off x="1028700" y="1123151"/>
            <a:ext cx="7782465" cy="1234124"/>
          </a:xfrm>
          <a:prstGeom prst="rect">
            <a:avLst/>
          </a:prstGeom>
        </p:spPr>
        <p:txBody>
          <a:bodyPr anchor="t" rtlCol="false" tIns="0" lIns="0" bIns="0" rIns="0">
            <a:spAutoFit/>
          </a:bodyPr>
          <a:lstStyle/>
          <a:p>
            <a:pPr>
              <a:lnSpc>
                <a:spcPts val="9542"/>
              </a:lnSpc>
            </a:pPr>
            <a:r>
              <a:rPr lang="en-US" sz="8675">
                <a:solidFill>
                  <a:srgbClr val="00DD51"/>
                </a:solidFill>
                <a:latin typeface="HK Grotesk Bold"/>
              </a:rPr>
              <a:t>Referências</a:t>
            </a:r>
          </a:p>
        </p:txBody>
      </p:sp>
      <p:sp>
        <p:nvSpPr>
          <p:cNvPr name="TextBox 4" id="4"/>
          <p:cNvSpPr txBox="true"/>
          <p:nvPr/>
        </p:nvSpPr>
        <p:spPr>
          <a:xfrm rot="0">
            <a:off x="1028700" y="-432012"/>
            <a:ext cx="8739344" cy="10848383"/>
          </a:xfrm>
          <a:prstGeom prst="rect">
            <a:avLst/>
          </a:prstGeom>
        </p:spPr>
        <p:txBody>
          <a:bodyPr anchor="t" rtlCol="false" tIns="0" lIns="0" bIns="0" rIns="0">
            <a:spAutoFit/>
          </a:bodyPr>
          <a:lstStyle/>
          <a:p>
            <a:pPr algn="just">
              <a:lnSpc>
                <a:spcPts val="3182"/>
              </a:lnSpc>
            </a:pPr>
          </a:p>
          <a:p>
            <a:pPr algn="just">
              <a:lnSpc>
                <a:spcPts val="3182"/>
              </a:lnSpc>
            </a:pPr>
          </a:p>
          <a:p>
            <a:pPr algn="just">
              <a:lnSpc>
                <a:spcPts val="3182"/>
              </a:lnSpc>
            </a:pPr>
          </a:p>
          <a:p>
            <a:pPr algn="just">
              <a:lnSpc>
                <a:spcPts val="3742"/>
              </a:lnSpc>
            </a:pPr>
          </a:p>
          <a:p>
            <a:pPr algn="just">
              <a:lnSpc>
                <a:spcPts val="3742"/>
              </a:lnSpc>
            </a:pPr>
          </a:p>
          <a:p>
            <a:pPr algn="just">
              <a:lnSpc>
                <a:spcPts val="4022"/>
              </a:lnSpc>
            </a:pPr>
          </a:p>
          <a:p>
            <a:pPr algn="just">
              <a:lnSpc>
                <a:spcPts val="4022"/>
              </a:lnSpc>
            </a:pPr>
          </a:p>
          <a:p>
            <a:pPr algn="just">
              <a:lnSpc>
                <a:spcPts val="4022"/>
              </a:lnSpc>
            </a:pPr>
            <a:r>
              <a:rPr lang="en-US" sz="2873">
                <a:solidFill>
                  <a:srgbClr val="100A40"/>
                </a:solidFill>
                <a:latin typeface="HK Grotesk Light"/>
              </a:rPr>
              <a:t>Foi realizada uma breve pesquisa que ajudou a verificar o Estado da Arte e assim nortear </a:t>
            </a:r>
            <a:r>
              <a:rPr lang="en-US" sz="2873">
                <a:solidFill>
                  <a:srgbClr val="100A40"/>
                </a:solidFill>
                <a:latin typeface="Arimo"/>
              </a:rPr>
              <a:t>o que está sendo utilizado nessa área.</a:t>
            </a:r>
          </a:p>
          <a:p>
            <a:pPr algn="just">
              <a:lnSpc>
                <a:spcPts val="3182"/>
              </a:lnSpc>
            </a:pPr>
          </a:p>
          <a:p>
            <a:pPr algn="just">
              <a:lnSpc>
                <a:spcPts val="3182"/>
              </a:lnSpc>
            </a:pPr>
          </a:p>
          <a:p>
            <a:pPr algn="just">
              <a:lnSpc>
                <a:spcPts val="3742"/>
              </a:lnSpc>
            </a:pPr>
            <a:r>
              <a:rPr lang="en-US" sz="2673">
                <a:solidFill>
                  <a:srgbClr val="100A40"/>
                </a:solidFill>
                <a:latin typeface="HK Grotesk Light"/>
              </a:rPr>
              <a:t>Manno, Andrea, Emanuele Martelli, and Edoardo Amaldi. "</a:t>
            </a:r>
            <a:r>
              <a:rPr lang="en-US" sz="2673">
                <a:solidFill>
                  <a:srgbClr val="100A40"/>
                </a:solidFill>
                <a:latin typeface="HK Grotesk Light Bold"/>
              </a:rPr>
              <a:t>A Shallow Neural Network Approach for the Short-Term Forecast of Hourly Energy Consumption.</a:t>
            </a:r>
            <a:r>
              <a:rPr lang="en-US" sz="2673">
                <a:solidFill>
                  <a:srgbClr val="100A40"/>
                </a:solidFill>
                <a:latin typeface="HK Grotesk Light"/>
              </a:rPr>
              <a:t>" Energies 15.3 (2022): 958.</a:t>
            </a:r>
          </a:p>
          <a:p>
            <a:pPr algn="just">
              <a:lnSpc>
                <a:spcPts val="3742"/>
              </a:lnSpc>
            </a:pPr>
          </a:p>
          <a:p>
            <a:pPr algn="just">
              <a:lnSpc>
                <a:spcPts val="3742"/>
              </a:lnSpc>
            </a:pPr>
            <a:r>
              <a:rPr lang="en-US" sz="2673">
                <a:solidFill>
                  <a:srgbClr val="100A40"/>
                </a:solidFill>
                <a:latin typeface="HK Grotesk Light"/>
              </a:rPr>
              <a:t>Haque, Ashraful, and Saifur Rahman. "</a:t>
            </a:r>
            <a:r>
              <a:rPr lang="en-US" sz="2673">
                <a:solidFill>
                  <a:srgbClr val="100A40"/>
                </a:solidFill>
                <a:latin typeface="HK Grotesk Light Bold"/>
              </a:rPr>
              <a:t>Short-term electrical load forecasting through heuristic configuration of regularized deep neural network.</a:t>
            </a:r>
            <a:r>
              <a:rPr lang="en-US" sz="2673">
                <a:solidFill>
                  <a:srgbClr val="100A40"/>
                </a:solidFill>
                <a:latin typeface="HK Grotesk Light"/>
              </a:rPr>
              <a:t>" Applied Soft Computing 122 (2022): 108877.</a:t>
            </a:r>
          </a:p>
          <a:p>
            <a:pPr algn="just">
              <a:lnSpc>
                <a:spcPts val="3182"/>
              </a:lnSpc>
            </a:pPr>
          </a:p>
          <a:p>
            <a:pPr algn="just">
              <a:lnSpc>
                <a:spcPts val="3182"/>
              </a:lnSpc>
            </a:pPr>
          </a:p>
          <a:p>
            <a:pPr algn="just">
              <a:lnSpc>
                <a:spcPts val="3182"/>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37" r="0" b="937"/>
          <a:stretch>
            <a:fillRect/>
          </a:stretch>
        </p:blipFill>
        <p:spPr>
          <a:xfrm>
            <a:off x="0" y="0"/>
            <a:ext cx="18288000" cy="10287000"/>
          </a:xfrm>
          <a:prstGeom prst="rect">
            <a:avLst/>
          </a:prstGeom>
        </p:spPr>
      </p:pic>
      <p:sp>
        <p:nvSpPr>
          <p:cNvPr name="TextBox 3" id="3"/>
          <p:cNvSpPr txBox="true"/>
          <p:nvPr/>
        </p:nvSpPr>
        <p:spPr>
          <a:xfrm rot="0">
            <a:off x="1028700" y="1612426"/>
            <a:ext cx="9399926" cy="1234124"/>
          </a:xfrm>
          <a:prstGeom prst="rect">
            <a:avLst/>
          </a:prstGeom>
        </p:spPr>
        <p:txBody>
          <a:bodyPr anchor="t" rtlCol="false" tIns="0" lIns="0" bIns="0" rIns="0">
            <a:spAutoFit/>
          </a:bodyPr>
          <a:lstStyle/>
          <a:p>
            <a:pPr>
              <a:lnSpc>
                <a:spcPts val="9542"/>
              </a:lnSpc>
            </a:pPr>
            <a:r>
              <a:rPr lang="en-US" sz="8675">
                <a:solidFill>
                  <a:srgbClr val="FFFFFF"/>
                </a:solidFill>
                <a:latin typeface="HK Grotesk Bold"/>
              </a:rPr>
              <a:t>Obrigado!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444" t="0" r="14444" b="0"/>
          <a:stretch>
            <a:fillRect/>
          </a:stretch>
        </p:blipFill>
        <p:spPr>
          <a:xfrm>
            <a:off x="0" y="0"/>
            <a:ext cx="18288000" cy="10287000"/>
          </a:xfrm>
          <a:prstGeom prst="rect">
            <a:avLst/>
          </a:prstGeom>
        </p:spPr>
      </p:pic>
      <p:grpSp>
        <p:nvGrpSpPr>
          <p:cNvPr name="Group 3" id="3"/>
          <p:cNvGrpSpPr/>
          <p:nvPr/>
        </p:nvGrpSpPr>
        <p:grpSpPr>
          <a:xfrm rot="0">
            <a:off x="7395083" y="5489437"/>
            <a:ext cx="7314651" cy="4212682"/>
            <a:chOff x="0" y="0"/>
            <a:chExt cx="9752869" cy="5616909"/>
          </a:xfrm>
        </p:grpSpPr>
        <p:sp>
          <p:nvSpPr>
            <p:cNvPr name="TextBox 4" id="4"/>
            <p:cNvSpPr txBox="true"/>
            <p:nvPr/>
          </p:nvSpPr>
          <p:spPr>
            <a:xfrm rot="0">
              <a:off x="0" y="97360"/>
              <a:ext cx="9752869" cy="1674073"/>
            </a:xfrm>
            <a:prstGeom prst="rect">
              <a:avLst/>
            </a:prstGeom>
          </p:spPr>
          <p:txBody>
            <a:bodyPr anchor="t" rtlCol="false" tIns="0" lIns="0" bIns="0" rIns="0">
              <a:spAutoFit/>
            </a:bodyPr>
            <a:lstStyle/>
            <a:p>
              <a:pPr>
                <a:lnSpc>
                  <a:spcPts val="9542"/>
                </a:lnSpc>
              </a:pPr>
              <a:r>
                <a:rPr lang="en-US" sz="8675">
                  <a:solidFill>
                    <a:srgbClr val="FFFFFF"/>
                  </a:solidFill>
                  <a:latin typeface="HK Grotesk Bold"/>
                </a:rPr>
                <a:t>Time 5  </a:t>
              </a:r>
            </a:p>
          </p:txBody>
        </p:sp>
        <p:sp>
          <p:nvSpPr>
            <p:cNvPr name="TextBox 5" id="5"/>
            <p:cNvSpPr txBox="true"/>
            <p:nvPr/>
          </p:nvSpPr>
          <p:spPr>
            <a:xfrm rot="0">
              <a:off x="0" y="2914950"/>
              <a:ext cx="7933527" cy="2661767"/>
            </a:xfrm>
            <a:prstGeom prst="rect">
              <a:avLst/>
            </a:prstGeom>
          </p:spPr>
          <p:txBody>
            <a:bodyPr anchor="t" rtlCol="false" tIns="0" lIns="0" bIns="0" rIns="0">
              <a:spAutoFit/>
            </a:bodyPr>
            <a:lstStyle/>
            <a:p>
              <a:pPr>
                <a:lnSpc>
                  <a:spcPts val="4022"/>
                </a:lnSpc>
              </a:pPr>
              <a:r>
                <a:rPr lang="en-US" sz="2873">
                  <a:solidFill>
                    <a:srgbClr val="FFFFFF"/>
                  </a:solidFill>
                  <a:latin typeface="HK Grotesk Light"/>
                </a:rPr>
                <a:t>Felipe Maia</a:t>
              </a:r>
            </a:p>
            <a:p>
              <a:pPr>
                <a:lnSpc>
                  <a:spcPts val="4022"/>
                </a:lnSpc>
              </a:pPr>
              <a:r>
                <a:rPr lang="en-US" sz="2873">
                  <a:solidFill>
                    <a:srgbClr val="FFFFFF"/>
                  </a:solidFill>
                  <a:latin typeface="HK Grotesk Light"/>
                </a:rPr>
                <a:t>Renan Massena</a:t>
              </a:r>
            </a:p>
            <a:p>
              <a:pPr>
                <a:lnSpc>
                  <a:spcPts val="4022"/>
                </a:lnSpc>
              </a:pPr>
              <a:r>
                <a:rPr lang="en-US" sz="2873">
                  <a:solidFill>
                    <a:srgbClr val="FFFFFF"/>
                  </a:solidFill>
                  <a:latin typeface="HK Grotesk Light"/>
                </a:rPr>
                <a:t>Thiago Viana</a:t>
              </a:r>
            </a:p>
            <a:p>
              <a:pPr>
                <a:lnSpc>
                  <a:spcPts val="4022"/>
                </a:lnSpc>
                <a:spcBef>
                  <a:spcPct val="0"/>
                </a:spcBef>
              </a:pPr>
              <a:r>
                <a:rPr lang="en-US" sz="2873">
                  <a:solidFill>
                    <a:srgbClr val="FFFFFF"/>
                  </a:solidFill>
                  <a:latin typeface="HK Grotesk Light"/>
                </a:rPr>
                <a:t>Vinicius Scortegagna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309" t="0" r="5309" b="10619"/>
          <a:stretch>
            <a:fillRect/>
          </a:stretch>
        </p:blipFill>
        <p:spPr>
          <a:xfrm>
            <a:off x="0" y="0"/>
            <a:ext cx="18288000" cy="10287000"/>
          </a:xfrm>
          <a:prstGeom prst="rect">
            <a:avLst/>
          </a:prstGeom>
        </p:spPr>
      </p:pic>
      <p:grpSp>
        <p:nvGrpSpPr>
          <p:cNvPr name="Group 3" id="3"/>
          <p:cNvGrpSpPr/>
          <p:nvPr/>
        </p:nvGrpSpPr>
        <p:grpSpPr>
          <a:xfrm rot="0">
            <a:off x="5959581" y="2030006"/>
            <a:ext cx="6851464" cy="11083382"/>
            <a:chOff x="0" y="0"/>
            <a:chExt cx="9135286" cy="14777843"/>
          </a:xfrm>
        </p:grpSpPr>
        <p:sp>
          <p:nvSpPr>
            <p:cNvPr name="TextBox 4" id="4"/>
            <p:cNvSpPr txBox="true"/>
            <p:nvPr/>
          </p:nvSpPr>
          <p:spPr>
            <a:xfrm rot="0">
              <a:off x="0" y="97360"/>
              <a:ext cx="9135286" cy="1674073"/>
            </a:xfrm>
            <a:prstGeom prst="rect">
              <a:avLst/>
            </a:prstGeom>
          </p:spPr>
          <p:txBody>
            <a:bodyPr anchor="t" rtlCol="false" tIns="0" lIns="0" bIns="0" rIns="0">
              <a:spAutoFit/>
            </a:bodyPr>
            <a:lstStyle/>
            <a:p>
              <a:pPr>
                <a:lnSpc>
                  <a:spcPts val="9542"/>
                </a:lnSpc>
              </a:pPr>
              <a:r>
                <a:rPr lang="en-US" sz="8675">
                  <a:solidFill>
                    <a:srgbClr val="FFFFFF"/>
                  </a:solidFill>
                  <a:latin typeface="HK Grotesk Bold"/>
                </a:rPr>
                <a:t>Agenda</a:t>
              </a:r>
            </a:p>
          </p:txBody>
        </p:sp>
        <p:sp>
          <p:nvSpPr>
            <p:cNvPr name="TextBox 5" id="5"/>
            <p:cNvSpPr txBox="true"/>
            <p:nvPr/>
          </p:nvSpPr>
          <p:spPr>
            <a:xfrm rot="0">
              <a:off x="0" y="2895900"/>
              <a:ext cx="7431151" cy="11841751"/>
            </a:xfrm>
            <a:prstGeom prst="rect">
              <a:avLst/>
            </a:prstGeom>
          </p:spPr>
          <p:txBody>
            <a:bodyPr anchor="t" rtlCol="false" tIns="0" lIns="0" bIns="0" rIns="0">
              <a:spAutoFit/>
            </a:bodyPr>
            <a:lstStyle/>
            <a:p>
              <a:pPr>
                <a:lnSpc>
                  <a:spcPts val="5422"/>
                </a:lnSpc>
              </a:pPr>
              <a:r>
                <a:rPr lang="en-US" sz="3873">
                  <a:solidFill>
                    <a:srgbClr val="FFFFFF"/>
                  </a:solidFill>
                  <a:latin typeface="HK Grotesk Light Bold"/>
                </a:rPr>
                <a:t>Introdução</a:t>
              </a:r>
            </a:p>
            <a:p>
              <a:pPr>
                <a:lnSpc>
                  <a:spcPts val="5422"/>
                </a:lnSpc>
              </a:pPr>
              <a:r>
                <a:rPr lang="en-US" sz="3873">
                  <a:solidFill>
                    <a:srgbClr val="FFFFFF"/>
                  </a:solidFill>
                  <a:latin typeface="HK Grotesk Light Bold"/>
                </a:rPr>
                <a:t>Objetivo</a:t>
              </a:r>
            </a:p>
            <a:p>
              <a:pPr>
                <a:lnSpc>
                  <a:spcPts val="5422"/>
                </a:lnSpc>
              </a:pPr>
              <a:r>
                <a:rPr lang="en-US" sz="3873">
                  <a:solidFill>
                    <a:srgbClr val="FFFFFF"/>
                  </a:solidFill>
                  <a:latin typeface="HK Grotesk Light Bold"/>
                </a:rPr>
                <a:t>Metodologia</a:t>
              </a:r>
            </a:p>
            <a:p>
              <a:pPr>
                <a:lnSpc>
                  <a:spcPts val="5422"/>
                </a:lnSpc>
              </a:pPr>
              <a:r>
                <a:rPr lang="en-US" sz="3873">
                  <a:solidFill>
                    <a:srgbClr val="FFFFFF"/>
                  </a:solidFill>
                  <a:latin typeface="HK Grotesk Light Bold"/>
                </a:rPr>
                <a:t>Resultados</a:t>
              </a:r>
            </a:p>
            <a:p>
              <a:pPr>
                <a:lnSpc>
                  <a:spcPts val="5422"/>
                </a:lnSpc>
              </a:pPr>
              <a:r>
                <a:rPr lang="en-US" sz="3873">
                  <a:solidFill>
                    <a:srgbClr val="FFFFFF"/>
                  </a:solidFill>
                  <a:latin typeface="HK Grotesk Light Bold"/>
                </a:rPr>
                <a:t>Conclusão</a:t>
              </a:r>
            </a:p>
            <a:p>
              <a:pPr>
                <a:lnSpc>
                  <a:spcPts val="5422"/>
                </a:lnSpc>
              </a:pPr>
              <a:r>
                <a:rPr lang="en-US" sz="3873">
                  <a:solidFill>
                    <a:srgbClr val="FFFFFF"/>
                  </a:solidFill>
                  <a:latin typeface="HK Grotesk Light Bold"/>
                </a:rPr>
                <a:t>Referências</a:t>
              </a:r>
            </a:p>
            <a:p>
              <a:pPr>
                <a:lnSpc>
                  <a:spcPts val="5422"/>
                </a:lnSpc>
              </a:pPr>
            </a:p>
            <a:p>
              <a:pPr>
                <a:lnSpc>
                  <a:spcPts val="5422"/>
                </a:lnSpc>
              </a:pPr>
            </a:p>
            <a:p>
              <a:pPr>
                <a:lnSpc>
                  <a:spcPts val="5422"/>
                </a:lnSpc>
              </a:pPr>
            </a:p>
            <a:p>
              <a:pPr>
                <a:lnSpc>
                  <a:spcPts val="5422"/>
                </a:lnSpc>
              </a:pPr>
            </a:p>
            <a:p>
              <a:pPr>
                <a:lnSpc>
                  <a:spcPts val="5422"/>
                </a:lnSpc>
              </a:pPr>
            </a:p>
            <a:p>
              <a:pPr>
                <a:lnSpc>
                  <a:spcPts val="5422"/>
                </a:lnSpc>
              </a:pPr>
            </a:p>
            <a:p>
              <a:pPr>
                <a:lnSpc>
                  <a:spcPts val="5422"/>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3" t="31341" r="0" b="31463"/>
          <a:stretch>
            <a:fillRect/>
          </a:stretch>
        </p:blipFill>
        <p:spPr>
          <a:xfrm>
            <a:off x="0" y="0"/>
            <a:ext cx="18288000" cy="10287000"/>
          </a:xfrm>
          <a:prstGeom prst="rect">
            <a:avLst/>
          </a:prstGeom>
        </p:spPr>
      </p:pic>
      <p:grpSp>
        <p:nvGrpSpPr>
          <p:cNvPr name="Group 3" id="3"/>
          <p:cNvGrpSpPr/>
          <p:nvPr/>
        </p:nvGrpSpPr>
        <p:grpSpPr>
          <a:xfrm rot="0">
            <a:off x="17071728" y="9029700"/>
            <a:ext cx="569595" cy="228600"/>
            <a:chOff x="0" y="0"/>
            <a:chExt cx="759460" cy="304800"/>
          </a:xfrm>
        </p:grpSpPr>
        <p:grpSp>
          <p:nvGrpSpPr>
            <p:cNvPr name="Group 4" id="4"/>
            <p:cNvGrpSpPr>
              <a:grpSpLocks noChangeAspect="true"/>
            </p:cNvGrpSpPr>
            <p:nvPr/>
          </p:nvGrpSpPr>
          <p:grpSpPr>
            <a:xfrm rot="0">
              <a:off x="0" y="0"/>
              <a:ext cx="304800" cy="304800"/>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name="Group 6" id="6"/>
            <p:cNvGrpSpPr>
              <a:grpSpLocks noChangeAspect="true"/>
            </p:cNvGrpSpPr>
            <p:nvPr/>
          </p:nvGrpSpPr>
          <p:grpSpPr>
            <a:xfrm rot="0">
              <a:off x="454660" y="0"/>
              <a:ext cx="304800" cy="304800"/>
              <a:chOff x="0" y="0"/>
              <a:chExt cx="6350000" cy="6350000"/>
            </a:xfrm>
          </p:grpSpPr>
          <p:sp>
            <p:nvSpPr>
              <p:cNvPr name="Freeform 7" id="7"/>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FFFFFF"/>
              </a:solidFill>
            </p:spPr>
          </p:sp>
        </p:grpSp>
      </p:grpSp>
      <p:sp>
        <p:nvSpPr>
          <p:cNvPr name="AutoShape 8" id="8"/>
          <p:cNvSpPr/>
          <p:nvPr/>
        </p:nvSpPr>
        <p:spPr>
          <a:xfrm rot="0">
            <a:off x="16357377" y="0"/>
            <a:ext cx="9525" cy="10287000"/>
          </a:xfrm>
          <a:prstGeom prst="rect">
            <a:avLst/>
          </a:prstGeom>
          <a:solidFill>
            <a:srgbClr val="FFFFFF"/>
          </a:solidFill>
        </p:spPr>
      </p:sp>
      <p:sp>
        <p:nvSpPr>
          <p:cNvPr name="AutoShape 9" id="9"/>
          <p:cNvSpPr/>
          <p:nvPr/>
        </p:nvSpPr>
        <p:spPr>
          <a:xfrm rot="0">
            <a:off x="16318439" y="0"/>
            <a:ext cx="87400" cy="2626180"/>
          </a:xfrm>
          <a:prstGeom prst="rect">
            <a:avLst/>
          </a:prstGeom>
          <a:solidFill>
            <a:srgbClr val="FFFFFF"/>
          </a:solidFill>
        </p:spPr>
      </p:sp>
      <p:sp>
        <p:nvSpPr>
          <p:cNvPr name="TextBox 10" id="10"/>
          <p:cNvSpPr txBox="true"/>
          <p:nvPr/>
        </p:nvSpPr>
        <p:spPr>
          <a:xfrm rot="0">
            <a:off x="1028700" y="622616"/>
            <a:ext cx="5594620" cy="1230227"/>
          </a:xfrm>
          <a:prstGeom prst="rect">
            <a:avLst/>
          </a:prstGeom>
        </p:spPr>
        <p:txBody>
          <a:bodyPr anchor="t" rtlCol="false" tIns="0" lIns="0" bIns="0" rIns="0">
            <a:spAutoFit/>
          </a:bodyPr>
          <a:lstStyle/>
          <a:p>
            <a:pPr>
              <a:lnSpc>
                <a:spcPts val="9542"/>
              </a:lnSpc>
            </a:pPr>
            <a:r>
              <a:rPr lang="en-US" sz="8675">
                <a:solidFill>
                  <a:srgbClr val="FFFFFF"/>
                </a:solidFill>
                <a:latin typeface="HK Grotesk Bold"/>
              </a:rPr>
              <a:t>Introdução</a:t>
            </a:r>
          </a:p>
        </p:txBody>
      </p:sp>
      <p:sp>
        <p:nvSpPr>
          <p:cNvPr name="TextBox 11" id="11"/>
          <p:cNvSpPr txBox="true"/>
          <p:nvPr/>
        </p:nvSpPr>
        <p:spPr>
          <a:xfrm rot="0">
            <a:off x="1028700" y="2893379"/>
            <a:ext cx="14462479" cy="5417184"/>
          </a:xfrm>
          <a:prstGeom prst="rect">
            <a:avLst/>
          </a:prstGeom>
        </p:spPr>
        <p:txBody>
          <a:bodyPr anchor="t" rtlCol="false" tIns="0" lIns="0" bIns="0" rIns="0">
            <a:spAutoFit/>
          </a:bodyPr>
          <a:lstStyle/>
          <a:p>
            <a:pPr algn="just">
              <a:lnSpc>
                <a:spcPts val="4340"/>
              </a:lnSpc>
            </a:pPr>
            <a:r>
              <a:rPr lang="en-US" sz="3100">
                <a:solidFill>
                  <a:srgbClr val="FFFFFF"/>
                </a:solidFill>
                <a:latin typeface="HK Grotesk Light Bold"/>
              </a:rPr>
              <a:t>A transição energética e a digitalização da tecnologia fazem parte de uma grande jornada de transformações no setor elétrico. </a:t>
            </a:r>
          </a:p>
          <a:p>
            <a:pPr algn="just">
              <a:lnSpc>
                <a:spcPts val="4340"/>
              </a:lnSpc>
            </a:pPr>
          </a:p>
          <a:p>
            <a:pPr algn="just">
              <a:lnSpc>
                <a:spcPts val="4340"/>
              </a:lnSpc>
            </a:pPr>
            <a:r>
              <a:rPr lang="en-US" sz="3100">
                <a:solidFill>
                  <a:srgbClr val="FFFFFF"/>
                </a:solidFill>
                <a:latin typeface="HK Grotesk Light"/>
              </a:rPr>
              <a:t>Diante deste cenário, </a:t>
            </a:r>
            <a:r>
              <a:rPr lang="en-US" sz="3100">
                <a:solidFill>
                  <a:srgbClr val="FFFFFF"/>
                </a:solidFill>
                <a:latin typeface="HK Grotesk Light Bold"/>
              </a:rPr>
              <a:t>o ONS</a:t>
            </a:r>
            <a:r>
              <a:rPr lang="en-US" sz="3100">
                <a:solidFill>
                  <a:srgbClr val="FFFFFF"/>
                </a:solidFill>
                <a:latin typeface="Arimo Bold"/>
              </a:rPr>
              <a:t> tem como objetivo fomentar a modernização/inovação, por meio de desafios, visando soluções inovadoras para resolvê-los.</a:t>
            </a:r>
          </a:p>
          <a:p>
            <a:pPr algn="just">
              <a:lnSpc>
                <a:spcPts val="4340"/>
              </a:lnSpc>
            </a:pPr>
          </a:p>
          <a:p>
            <a:pPr algn="just">
              <a:lnSpc>
                <a:spcPts val="4340"/>
              </a:lnSpc>
            </a:pPr>
            <a:r>
              <a:rPr lang="en-US" sz="3100">
                <a:solidFill>
                  <a:srgbClr val="FFFFFF"/>
                </a:solidFill>
                <a:latin typeface="HK Grotesk Light Bold"/>
              </a:rPr>
              <a:t>O desafio proposto nesta 3ª edição é sobre Inteligência de Dados de Carga e Inteligência de Remoção de viés da previsão de vento.</a:t>
            </a:r>
          </a:p>
          <a:p>
            <a:pPr>
              <a:lnSpc>
                <a:spcPts val="4340"/>
              </a:lnSpc>
            </a:pPr>
          </a:p>
          <a:p>
            <a:pPr algn="l" marL="0" indent="0" lvl="0">
              <a:lnSpc>
                <a:spcPts val="434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1728" y="9029700"/>
            <a:ext cx="569595" cy="228600"/>
            <a:chOff x="0" y="0"/>
            <a:chExt cx="759460" cy="304800"/>
          </a:xfrm>
        </p:grpSpPr>
        <p:grpSp>
          <p:nvGrpSpPr>
            <p:cNvPr name="Group 3" id="3"/>
            <p:cNvGrpSpPr>
              <a:grpSpLocks noChangeAspect="true"/>
            </p:cNvGrpSpPr>
            <p:nvPr/>
          </p:nvGrpSpPr>
          <p:grpSpPr>
            <a:xfrm rot="0">
              <a:off x="0" y="0"/>
              <a:ext cx="304800" cy="304800"/>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C2CB"/>
              </a:solidFill>
            </p:spPr>
          </p:sp>
        </p:grpSp>
        <p:grpSp>
          <p:nvGrpSpPr>
            <p:cNvPr name="Group 5" id="5"/>
            <p:cNvGrpSpPr>
              <a:grpSpLocks noChangeAspect="true"/>
            </p:cNvGrpSpPr>
            <p:nvPr/>
          </p:nvGrpSpPr>
          <p:grpSpPr>
            <a:xfrm rot="0">
              <a:off x="454660" y="0"/>
              <a:ext cx="304800" cy="304800"/>
              <a:chOff x="0" y="0"/>
              <a:chExt cx="6350000" cy="6350000"/>
            </a:xfrm>
          </p:grpSpPr>
          <p:sp>
            <p:nvSpPr>
              <p:cNvPr name="Freeform 6" id="6"/>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00DD51"/>
              </a:solidFill>
            </p:spPr>
          </p:sp>
        </p:grpSp>
      </p:grpSp>
      <p:sp>
        <p:nvSpPr>
          <p:cNvPr name="AutoShape 7" id="7"/>
          <p:cNvSpPr/>
          <p:nvPr/>
        </p:nvSpPr>
        <p:spPr>
          <a:xfrm rot="0">
            <a:off x="16357377" y="0"/>
            <a:ext cx="9525" cy="10287000"/>
          </a:xfrm>
          <a:prstGeom prst="rect">
            <a:avLst/>
          </a:prstGeom>
          <a:solidFill>
            <a:srgbClr val="100A40"/>
          </a:solidFill>
        </p:spPr>
      </p:sp>
      <p:sp>
        <p:nvSpPr>
          <p:cNvPr name="AutoShape 8" id="8"/>
          <p:cNvSpPr/>
          <p:nvPr/>
        </p:nvSpPr>
        <p:spPr>
          <a:xfrm rot="0">
            <a:off x="16318439" y="0"/>
            <a:ext cx="87400" cy="2626180"/>
          </a:xfrm>
          <a:prstGeom prst="rect">
            <a:avLst/>
          </a:prstGeom>
          <a:solidFill>
            <a:srgbClr val="5E17EB"/>
          </a:solidFill>
        </p:spPr>
      </p:sp>
      <p:pic>
        <p:nvPicPr>
          <p:cNvPr name="Picture 9" id="9"/>
          <p:cNvPicPr>
            <a:picLocks noChangeAspect="true"/>
          </p:cNvPicPr>
          <p:nvPr/>
        </p:nvPicPr>
        <p:blipFill>
          <a:blip r:embed="rId2"/>
          <a:srcRect l="13407" t="0" r="31166" b="0"/>
          <a:stretch>
            <a:fillRect/>
          </a:stretch>
        </p:blipFill>
        <p:spPr>
          <a:xfrm flipH="false" flipV="false" rot="0">
            <a:off x="9702087" y="0"/>
            <a:ext cx="8585913" cy="10287000"/>
          </a:xfrm>
          <a:prstGeom prst="rect">
            <a:avLst/>
          </a:prstGeom>
        </p:spPr>
      </p:pic>
      <p:sp>
        <p:nvSpPr>
          <p:cNvPr name="TextBox 10" id="10"/>
          <p:cNvSpPr txBox="true"/>
          <p:nvPr/>
        </p:nvSpPr>
        <p:spPr>
          <a:xfrm rot="0">
            <a:off x="810118" y="1407541"/>
            <a:ext cx="10385201" cy="1234124"/>
          </a:xfrm>
          <a:prstGeom prst="rect">
            <a:avLst/>
          </a:prstGeom>
        </p:spPr>
        <p:txBody>
          <a:bodyPr anchor="t" rtlCol="false" tIns="0" lIns="0" bIns="0" rIns="0">
            <a:spAutoFit/>
          </a:bodyPr>
          <a:lstStyle/>
          <a:p>
            <a:pPr>
              <a:lnSpc>
                <a:spcPts val="9542"/>
              </a:lnSpc>
            </a:pPr>
            <a:r>
              <a:rPr lang="en-US" sz="8675">
                <a:solidFill>
                  <a:srgbClr val="00DD51"/>
                </a:solidFill>
                <a:latin typeface="HK Grotesk Bold"/>
              </a:rPr>
              <a:t>Objetivos</a:t>
            </a:r>
          </a:p>
        </p:txBody>
      </p:sp>
      <p:sp>
        <p:nvSpPr>
          <p:cNvPr name="TextBox 11" id="11"/>
          <p:cNvSpPr txBox="true"/>
          <p:nvPr/>
        </p:nvSpPr>
        <p:spPr>
          <a:xfrm rot="0">
            <a:off x="810118" y="3142506"/>
            <a:ext cx="7764562" cy="6503714"/>
          </a:xfrm>
          <a:prstGeom prst="rect">
            <a:avLst/>
          </a:prstGeom>
        </p:spPr>
        <p:txBody>
          <a:bodyPr anchor="t" rtlCol="false" tIns="0" lIns="0" bIns="0" rIns="0">
            <a:spAutoFit/>
          </a:bodyPr>
          <a:lstStyle/>
          <a:p>
            <a:pPr>
              <a:lnSpc>
                <a:spcPts val="4302"/>
              </a:lnSpc>
            </a:pPr>
            <a:r>
              <a:rPr lang="en-US" sz="3073">
                <a:solidFill>
                  <a:srgbClr val="100A40"/>
                </a:solidFill>
                <a:latin typeface="HK Grotesk Light"/>
              </a:rPr>
              <a:t>Analisar diferentes regiões do </a:t>
            </a:r>
            <a:r>
              <a:rPr lang="en-US" sz="3073">
                <a:solidFill>
                  <a:srgbClr val="00DD51"/>
                </a:solidFill>
                <a:latin typeface="HK Grotesk Light Bold"/>
              </a:rPr>
              <a:t>Estado de São Paulo</a:t>
            </a:r>
            <a:r>
              <a:rPr lang="en-US" sz="3073">
                <a:solidFill>
                  <a:srgbClr val="100A40"/>
                </a:solidFill>
                <a:latin typeface="HK Grotesk Light"/>
              </a:rPr>
              <a:t> e, estabelecer uma relação mais apropriada entre a </a:t>
            </a:r>
            <a:r>
              <a:rPr lang="en-US" sz="3073">
                <a:solidFill>
                  <a:srgbClr val="00DD51"/>
                </a:solidFill>
                <a:latin typeface="HK Grotesk Light Bold"/>
              </a:rPr>
              <a:t>carga global </a:t>
            </a:r>
            <a:r>
              <a:rPr lang="en-US" sz="3073">
                <a:solidFill>
                  <a:srgbClr val="00DD51"/>
                </a:solidFill>
                <a:latin typeface="HK Grotesk Light"/>
              </a:rPr>
              <a:t>e </a:t>
            </a:r>
            <a:r>
              <a:rPr lang="en-US" sz="3073">
                <a:solidFill>
                  <a:srgbClr val="00DD51"/>
                </a:solidFill>
                <a:latin typeface="HK Grotesk Light Bold"/>
              </a:rPr>
              <a:t>temperatura</a:t>
            </a:r>
            <a:r>
              <a:rPr lang="en-US" sz="3073">
                <a:solidFill>
                  <a:srgbClr val="100A40"/>
                </a:solidFill>
                <a:latin typeface="HK Grotesk Light"/>
              </a:rPr>
              <a:t>.</a:t>
            </a:r>
          </a:p>
          <a:p>
            <a:pPr>
              <a:lnSpc>
                <a:spcPts val="4302"/>
              </a:lnSpc>
            </a:pPr>
          </a:p>
          <a:p>
            <a:pPr>
              <a:lnSpc>
                <a:spcPts val="4302"/>
              </a:lnSpc>
            </a:pPr>
            <a:r>
              <a:rPr lang="en-US" sz="3073">
                <a:solidFill>
                  <a:srgbClr val="100A40"/>
                </a:solidFill>
                <a:latin typeface="HK Grotesk Light"/>
              </a:rPr>
              <a:t>Desenvolver um modelo preditivo com base nas temperaturas e cargas elétricas.</a:t>
            </a:r>
          </a:p>
          <a:p>
            <a:pPr>
              <a:lnSpc>
                <a:spcPts val="4302"/>
              </a:lnSpc>
            </a:pPr>
          </a:p>
          <a:p>
            <a:pPr>
              <a:lnSpc>
                <a:spcPts val="4302"/>
              </a:lnSpc>
            </a:pPr>
            <a:r>
              <a:rPr lang="en-US" sz="3073">
                <a:solidFill>
                  <a:srgbClr val="100A40"/>
                </a:solidFill>
                <a:latin typeface="HK Grotesk Light"/>
              </a:rPr>
              <a:t>Melhorar a assertividade das previsões de Cargas Elétricas para o dia seguinte. </a:t>
            </a:r>
          </a:p>
          <a:p>
            <a:pPr>
              <a:lnSpc>
                <a:spcPts val="4302"/>
              </a:lnSpc>
            </a:pPr>
          </a:p>
          <a:p>
            <a:pPr>
              <a:lnSpc>
                <a:spcPts val="430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824" r="0" b="5824"/>
          <a:stretch>
            <a:fillRect/>
          </a:stretch>
        </p:blipFill>
        <p:spPr>
          <a:xfrm>
            <a:off x="0" y="0"/>
            <a:ext cx="18288000" cy="10287000"/>
          </a:xfrm>
          <a:prstGeom prst="rect">
            <a:avLst/>
          </a:prstGeom>
        </p:spPr>
      </p:pic>
      <p:sp>
        <p:nvSpPr>
          <p:cNvPr name="TextBox 3" id="3"/>
          <p:cNvSpPr txBox="true"/>
          <p:nvPr/>
        </p:nvSpPr>
        <p:spPr>
          <a:xfrm rot="0">
            <a:off x="11346284" y="1114425"/>
            <a:ext cx="9399926" cy="1234124"/>
          </a:xfrm>
          <a:prstGeom prst="rect">
            <a:avLst/>
          </a:prstGeom>
        </p:spPr>
        <p:txBody>
          <a:bodyPr anchor="t" rtlCol="false" tIns="0" lIns="0" bIns="0" rIns="0">
            <a:spAutoFit/>
          </a:bodyPr>
          <a:lstStyle/>
          <a:p>
            <a:pPr>
              <a:lnSpc>
                <a:spcPts val="9542"/>
              </a:lnSpc>
            </a:pPr>
            <a:r>
              <a:rPr lang="en-US" sz="8675">
                <a:solidFill>
                  <a:srgbClr val="FFFFFF"/>
                </a:solidFill>
                <a:latin typeface="HK Grotesk Bold"/>
              </a:rPr>
              <a:t>Metodologia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6914" t="17991" r="16384" b="0"/>
          <a:stretch>
            <a:fillRect/>
          </a:stretch>
        </p:blipFill>
        <p:spPr>
          <a:xfrm flipH="false" flipV="false" rot="0">
            <a:off x="11402944" y="0"/>
            <a:ext cx="6885056" cy="102564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3400931"/>
            <a:ext cx="7782465" cy="4759355"/>
          </a:xfrm>
          <a:prstGeom prst="rect">
            <a:avLst/>
          </a:prstGeom>
        </p:spPr>
      </p:pic>
      <p:sp>
        <p:nvSpPr>
          <p:cNvPr name="TextBox 4" id="4"/>
          <p:cNvSpPr txBox="true"/>
          <p:nvPr/>
        </p:nvSpPr>
        <p:spPr>
          <a:xfrm rot="0">
            <a:off x="1028700" y="1123151"/>
            <a:ext cx="7782465" cy="1234124"/>
          </a:xfrm>
          <a:prstGeom prst="rect">
            <a:avLst/>
          </a:prstGeom>
        </p:spPr>
        <p:txBody>
          <a:bodyPr anchor="t" rtlCol="false" tIns="0" lIns="0" bIns="0" rIns="0">
            <a:spAutoFit/>
          </a:bodyPr>
          <a:lstStyle/>
          <a:p>
            <a:pPr>
              <a:lnSpc>
                <a:spcPts val="9542"/>
              </a:lnSpc>
            </a:pPr>
            <a:r>
              <a:rPr lang="en-US" sz="8675">
                <a:solidFill>
                  <a:srgbClr val="00DD51"/>
                </a:solidFill>
                <a:latin typeface="HK Grotesk Bold"/>
              </a:rPr>
              <a:t>Metodologia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86" r="0" b="2686"/>
          <a:stretch>
            <a:fillRect/>
          </a:stretch>
        </p:blipFill>
        <p:spPr>
          <a:xfrm>
            <a:off x="0" y="0"/>
            <a:ext cx="18288000" cy="10287000"/>
          </a:xfrm>
          <a:prstGeom prst="rect">
            <a:avLst/>
          </a:prstGeom>
        </p:spPr>
      </p:pic>
      <p:grpSp>
        <p:nvGrpSpPr>
          <p:cNvPr name="Group 3" id="3"/>
          <p:cNvGrpSpPr/>
          <p:nvPr/>
        </p:nvGrpSpPr>
        <p:grpSpPr>
          <a:xfrm rot="0">
            <a:off x="17071728" y="9029700"/>
            <a:ext cx="569595" cy="228600"/>
            <a:chOff x="0" y="0"/>
            <a:chExt cx="759460" cy="304800"/>
          </a:xfrm>
        </p:grpSpPr>
        <p:grpSp>
          <p:nvGrpSpPr>
            <p:cNvPr name="Group 4" id="4"/>
            <p:cNvGrpSpPr>
              <a:grpSpLocks noChangeAspect="true"/>
            </p:cNvGrpSpPr>
            <p:nvPr/>
          </p:nvGrpSpPr>
          <p:grpSpPr>
            <a:xfrm rot="0">
              <a:off x="0" y="0"/>
              <a:ext cx="304800" cy="304800"/>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C2CB"/>
              </a:solidFill>
            </p:spPr>
          </p:sp>
        </p:grpSp>
        <p:grpSp>
          <p:nvGrpSpPr>
            <p:cNvPr name="Group 6" id="6"/>
            <p:cNvGrpSpPr>
              <a:grpSpLocks noChangeAspect="true"/>
            </p:cNvGrpSpPr>
            <p:nvPr/>
          </p:nvGrpSpPr>
          <p:grpSpPr>
            <a:xfrm rot="0">
              <a:off x="454660" y="0"/>
              <a:ext cx="304800" cy="304800"/>
              <a:chOff x="0" y="0"/>
              <a:chExt cx="6350000" cy="6350000"/>
            </a:xfrm>
          </p:grpSpPr>
          <p:sp>
            <p:nvSpPr>
              <p:cNvPr name="Freeform 7" id="7"/>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00DD51"/>
              </a:solidFill>
            </p:spPr>
          </p:sp>
        </p:grpSp>
      </p:grpSp>
      <p:sp>
        <p:nvSpPr>
          <p:cNvPr name="AutoShape 8" id="8"/>
          <p:cNvSpPr/>
          <p:nvPr/>
        </p:nvSpPr>
        <p:spPr>
          <a:xfrm rot="0">
            <a:off x="16318439" y="0"/>
            <a:ext cx="87400" cy="2626180"/>
          </a:xfrm>
          <a:prstGeom prst="rect">
            <a:avLst/>
          </a:prstGeom>
          <a:solidFill>
            <a:srgbClr val="00DD51"/>
          </a:solidFill>
        </p:spPr>
      </p:sp>
      <p:sp>
        <p:nvSpPr>
          <p:cNvPr name="TextBox 9" id="9"/>
          <p:cNvSpPr txBox="true"/>
          <p:nvPr/>
        </p:nvSpPr>
        <p:spPr>
          <a:xfrm rot="0">
            <a:off x="4894353" y="1013785"/>
            <a:ext cx="9399926" cy="1234124"/>
          </a:xfrm>
          <a:prstGeom prst="rect">
            <a:avLst/>
          </a:prstGeom>
        </p:spPr>
        <p:txBody>
          <a:bodyPr anchor="t" rtlCol="false" tIns="0" lIns="0" bIns="0" rIns="0">
            <a:spAutoFit/>
          </a:bodyPr>
          <a:lstStyle/>
          <a:p>
            <a:pPr>
              <a:lnSpc>
                <a:spcPts val="9542"/>
              </a:lnSpc>
            </a:pPr>
            <a:r>
              <a:rPr lang="en-US" sz="8675">
                <a:solidFill>
                  <a:srgbClr val="FFFFFF"/>
                </a:solidFill>
                <a:latin typeface="HK Grotesk Bold"/>
              </a:rPr>
              <a:t>Solução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315" y="1028700"/>
            <a:ext cx="6567469" cy="8301550"/>
            <a:chOff x="0" y="0"/>
            <a:chExt cx="8756625" cy="11068733"/>
          </a:xfrm>
        </p:grpSpPr>
        <p:pic>
          <p:nvPicPr>
            <p:cNvPr name="Picture 3" id="3"/>
            <p:cNvPicPr>
              <a:picLocks noChangeAspect="true"/>
            </p:cNvPicPr>
            <p:nvPr/>
          </p:nvPicPr>
          <p:blipFill>
            <a:blip r:embed="rId2"/>
            <a:srcRect l="25038" t="0" r="25038" b="0"/>
            <a:stretch>
              <a:fillRect/>
            </a:stretch>
          </p:blipFill>
          <p:spPr>
            <a:xfrm>
              <a:off x="0" y="0"/>
              <a:ext cx="4219562" cy="5375617"/>
            </a:xfrm>
            <a:prstGeom prst="rect">
              <a:avLst/>
            </a:prstGeom>
          </p:spPr>
        </p:pic>
        <p:pic>
          <p:nvPicPr>
            <p:cNvPr name="Picture 4" id="4"/>
            <p:cNvPicPr>
              <a:picLocks noChangeAspect="true"/>
            </p:cNvPicPr>
            <p:nvPr/>
          </p:nvPicPr>
          <p:blipFill>
            <a:blip r:embed="rId3"/>
            <a:srcRect l="25078" t="0" r="25078" b="0"/>
            <a:stretch>
              <a:fillRect/>
            </a:stretch>
          </p:blipFill>
          <p:spPr>
            <a:xfrm>
              <a:off x="4537062" y="0"/>
              <a:ext cx="4219562" cy="5375617"/>
            </a:xfrm>
            <a:prstGeom prst="rect">
              <a:avLst/>
            </a:prstGeom>
          </p:spPr>
        </p:pic>
        <p:pic>
          <p:nvPicPr>
            <p:cNvPr name="Picture 5" id="5"/>
            <p:cNvPicPr>
              <a:picLocks noChangeAspect="true"/>
            </p:cNvPicPr>
            <p:nvPr/>
          </p:nvPicPr>
          <p:blipFill>
            <a:blip r:embed="rId4"/>
            <a:srcRect l="10752" t="0" r="10752" b="0"/>
            <a:stretch>
              <a:fillRect/>
            </a:stretch>
          </p:blipFill>
          <p:spPr>
            <a:xfrm>
              <a:off x="0" y="5693117"/>
              <a:ext cx="4219562" cy="5375617"/>
            </a:xfrm>
            <a:prstGeom prst="rect">
              <a:avLst/>
            </a:prstGeom>
          </p:spPr>
        </p:pic>
        <p:pic>
          <p:nvPicPr>
            <p:cNvPr name="Picture 6" id="6"/>
            <p:cNvPicPr>
              <a:picLocks noChangeAspect="true"/>
            </p:cNvPicPr>
            <p:nvPr/>
          </p:nvPicPr>
          <p:blipFill>
            <a:blip r:embed="rId5"/>
            <a:srcRect l="23877" t="0" r="23877" b="0"/>
            <a:stretch>
              <a:fillRect/>
            </a:stretch>
          </p:blipFill>
          <p:spPr>
            <a:xfrm>
              <a:off x="4537062" y="5693117"/>
              <a:ext cx="4219562" cy="5375617"/>
            </a:xfrm>
            <a:prstGeom prst="rect">
              <a:avLst/>
            </a:prstGeom>
          </p:spPr>
        </p:pic>
      </p:grpSp>
      <p:grpSp>
        <p:nvGrpSpPr>
          <p:cNvPr name="Group 7" id="7"/>
          <p:cNvGrpSpPr/>
          <p:nvPr/>
        </p:nvGrpSpPr>
        <p:grpSpPr>
          <a:xfrm rot="0">
            <a:off x="17071728" y="9029700"/>
            <a:ext cx="569595" cy="228600"/>
            <a:chOff x="0" y="0"/>
            <a:chExt cx="759460" cy="304800"/>
          </a:xfrm>
        </p:grpSpPr>
        <p:grpSp>
          <p:nvGrpSpPr>
            <p:cNvPr name="Group 8" id="8"/>
            <p:cNvGrpSpPr>
              <a:grpSpLocks noChangeAspect="true"/>
            </p:cNvGrpSpPr>
            <p:nvPr/>
          </p:nvGrpSpPr>
          <p:grpSpPr>
            <a:xfrm rot="0">
              <a:off x="0" y="0"/>
              <a:ext cx="304800" cy="304800"/>
              <a:chOff x="0" y="0"/>
              <a:chExt cx="1708150" cy="1708150"/>
            </a:xfrm>
          </p:grpSpPr>
          <p:sp>
            <p:nvSpPr>
              <p:cNvPr name="Freeform 9" id="9"/>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name="Group 10" id="10"/>
            <p:cNvGrpSpPr>
              <a:grpSpLocks noChangeAspect="true"/>
            </p:cNvGrpSpPr>
            <p:nvPr/>
          </p:nvGrpSpPr>
          <p:grpSpPr>
            <a:xfrm rot="0">
              <a:off x="454660" y="0"/>
              <a:ext cx="304800" cy="304800"/>
              <a:chOff x="0" y="0"/>
              <a:chExt cx="6350000" cy="6350000"/>
            </a:xfrm>
          </p:grpSpPr>
          <p:sp>
            <p:nvSpPr>
              <p:cNvPr name="Freeform 11" id="11"/>
              <p:cNvSpPr/>
              <p:nvPr/>
            </p:nvSpPr>
            <p:spPr>
              <a:xfrm>
                <a:off x="0" y="0"/>
                <a:ext cx="6350000" cy="6350000"/>
              </a:xfrm>
              <a:custGeom>
                <a:avLst/>
                <a:gdLst/>
                <a:ahLst/>
                <a:cxnLst/>
                <a:rect r="r" b="b" t="t" l="l"/>
                <a:pathLst>
                  <a:path h="6350000" w="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FFFFFF"/>
              </a:solidFill>
            </p:spPr>
          </p:sp>
        </p:grpSp>
      </p:grpSp>
      <p:sp>
        <p:nvSpPr>
          <p:cNvPr name="AutoShape 12" id="12"/>
          <p:cNvSpPr/>
          <p:nvPr/>
        </p:nvSpPr>
        <p:spPr>
          <a:xfrm rot="0">
            <a:off x="16357377" y="0"/>
            <a:ext cx="9525" cy="10287000"/>
          </a:xfrm>
          <a:prstGeom prst="rect">
            <a:avLst/>
          </a:prstGeom>
          <a:solidFill>
            <a:srgbClr val="FFFFFF"/>
          </a:solidFill>
        </p:spPr>
      </p:sp>
      <p:sp>
        <p:nvSpPr>
          <p:cNvPr name="AutoShape 13" id="13"/>
          <p:cNvSpPr/>
          <p:nvPr/>
        </p:nvSpPr>
        <p:spPr>
          <a:xfrm rot="0">
            <a:off x="16318439" y="0"/>
            <a:ext cx="87400" cy="2626180"/>
          </a:xfrm>
          <a:prstGeom prst="rect">
            <a:avLst/>
          </a:prstGeom>
          <a:solidFill>
            <a:srgbClr val="FFFFFF"/>
          </a:solidFill>
        </p:spPr>
      </p:sp>
      <p:sp>
        <p:nvSpPr>
          <p:cNvPr name="TextBox 14" id="14"/>
          <p:cNvSpPr txBox="true"/>
          <p:nvPr/>
        </p:nvSpPr>
        <p:spPr>
          <a:xfrm rot="0">
            <a:off x="7908845" y="1085850"/>
            <a:ext cx="7272860" cy="1486542"/>
          </a:xfrm>
          <a:prstGeom prst="rect">
            <a:avLst/>
          </a:prstGeom>
        </p:spPr>
        <p:txBody>
          <a:bodyPr anchor="t" rtlCol="false" tIns="0" lIns="0" bIns="0" rIns="0">
            <a:spAutoFit/>
          </a:bodyPr>
          <a:lstStyle/>
          <a:p>
            <a:pPr>
              <a:lnSpc>
                <a:spcPts val="5885"/>
              </a:lnSpc>
            </a:pPr>
            <a:r>
              <a:rPr lang="en-US" sz="5350">
                <a:solidFill>
                  <a:srgbClr val="004AAD"/>
                </a:solidFill>
                <a:latin typeface="HK Grotesk Bold"/>
              </a:rPr>
              <a:t>SOLUÇÃO</a:t>
            </a:r>
          </a:p>
          <a:p>
            <a:pPr>
              <a:lnSpc>
                <a:spcPts val="5775"/>
              </a:lnSpc>
            </a:pPr>
            <a:r>
              <a:rPr lang="en-US" sz="5250">
                <a:solidFill>
                  <a:srgbClr val="004AAD"/>
                </a:solidFill>
                <a:latin typeface="HK Grotesk Bold"/>
              </a:rPr>
              <a:t>PRÉ-PROCESSAMENTO</a:t>
            </a:r>
          </a:p>
        </p:txBody>
      </p:sp>
      <p:grpSp>
        <p:nvGrpSpPr>
          <p:cNvPr name="Group 15" id="15"/>
          <p:cNvGrpSpPr/>
          <p:nvPr/>
        </p:nvGrpSpPr>
        <p:grpSpPr>
          <a:xfrm rot="0">
            <a:off x="7908845" y="2754604"/>
            <a:ext cx="9732478" cy="8722635"/>
            <a:chOff x="0" y="0"/>
            <a:chExt cx="12976638" cy="11630180"/>
          </a:xfrm>
        </p:grpSpPr>
        <p:sp>
          <p:nvSpPr>
            <p:cNvPr name="TextBox 16" id="16"/>
            <p:cNvSpPr txBox="true"/>
            <p:nvPr/>
          </p:nvSpPr>
          <p:spPr>
            <a:xfrm rot="0">
              <a:off x="0" y="11145979"/>
              <a:ext cx="12976638" cy="463047"/>
            </a:xfrm>
            <a:prstGeom prst="rect">
              <a:avLst/>
            </a:prstGeom>
          </p:spPr>
          <p:txBody>
            <a:bodyPr anchor="t" rtlCol="false" tIns="0" lIns="0" bIns="0" rIns="0">
              <a:spAutoFit/>
            </a:bodyPr>
            <a:lstStyle/>
            <a:p>
              <a:pPr>
                <a:lnSpc>
                  <a:spcPts val="2940"/>
                </a:lnSpc>
                <a:spcBef>
                  <a:spcPct val="0"/>
                </a:spcBef>
              </a:pPr>
            </a:p>
          </p:txBody>
        </p:sp>
        <p:sp>
          <p:nvSpPr>
            <p:cNvPr name="TextBox 17" id="17"/>
            <p:cNvSpPr txBox="true"/>
            <p:nvPr/>
          </p:nvSpPr>
          <p:spPr>
            <a:xfrm rot="0">
              <a:off x="0" y="28575"/>
              <a:ext cx="12976638" cy="623369"/>
            </a:xfrm>
            <a:prstGeom prst="rect">
              <a:avLst/>
            </a:prstGeom>
          </p:spPr>
          <p:txBody>
            <a:bodyPr anchor="t" rtlCol="false" tIns="0" lIns="0" bIns="0" rIns="0">
              <a:spAutoFit/>
            </a:bodyPr>
            <a:lstStyle/>
            <a:p>
              <a:pPr algn="l" marL="0" indent="0" lvl="0">
                <a:lnSpc>
                  <a:spcPts val="3575"/>
                </a:lnSpc>
                <a:spcBef>
                  <a:spcPct val="0"/>
                </a:spcBef>
              </a:pPr>
              <a:r>
                <a:rPr lang="en-US" u="none" sz="3250">
                  <a:solidFill>
                    <a:srgbClr val="004AAD"/>
                  </a:solidFill>
                  <a:latin typeface="HK Grotesk Bold"/>
                </a:rPr>
                <a:t>CLUSTERIZAÇÃO</a:t>
              </a:r>
            </a:p>
          </p:txBody>
        </p:sp>
        <p:sp>
          <p:nvSpPr>
            <p:cNvPr name="TextBox 18" id="18"/>
            <p:cNvSpPr txBox="true"/>
            <p:nvPr/>
          </p:nvSpPr>
          <p:spPr>
            <a:xfrm rot="0">
              <a:off x="0" y="1035627"/>
              <a:ext cx="12976638" cy="9625962"/>
            </a:xfrm>
            <a:prstGeom prst="rect">
              <a:avLst/>
            </a:prstGeom>
          </p:spPr>
          <p:txBody>
            <a:bodyPr anchor="t" rtlCol="false" tIns="0" lIns="0" bIns="0" rIns="0">
              <a:spAutoFit/>
            </a:bodyPr>
            <a:lstStyle/>
            <a:p>
              <a:pPr algn="just">
                <a:lnSpc>
                  <a:spcPts val="3045"/>
                </a:lnSpc>
              </a:pPr>
              <a:r>
                <a:rPr lang="en-US" sz="2175">
                  <a:solidFill>
                    <a:srgbClr val="100A40"/>
                  </a:solidFill>
                  <a:latin typeface="HK Grotesk Light"/>
                </a:rPr>
                <a:t>Visando aprimorar o entendimento do perfil de consumo energético de cada região, foi aplicado um modelo de clusterização por região, utilizando uma base de dados externa com variáveis de densidade demográfica, renda per capita, salário médio mensal, área territorial, consumo de energia dos setores industrial, comercial, rural, residencial, iluminação, serviços públicos e outros. Devido a escassez do tempo, não foi possível um aprofundamento, mas notou-se que vale a pena uma análise futura para refinar ainda mais os ajustes do modelo visando sua assertividade.</a:t>
              </a:r>
            </a:p>
            <a:p>
              <a:pPr algn="just">
                <a:lnSpc>
                  <a:spcPts val="3045"/>
                </a:lnSpc>
              </a:pPr>
            </a:p>
            <a:p>
              <a:pPr algn="just">
                <a:lnSpc>
                  <a:spcPts val="3045"/>
                </a:lnSpc>
              </a:pPr>
              <a:r>
                <a:rPr lang="en-US" sz="2175">
                  <a:solidFill>
                    <a:srgbClr val="100A40"/>
                  </a:solidFill>
                  <a:latin typeface="HK Grotesk Light"/>
                </a:rPr>
                <a:t>Pelo </a:t>
              </a:r>
              <a:r>
                <a:rPr lang="en-US" sz="2175">
                  <a:solidFill>
                    <a:srgbClr val="100A40"/>
                  </a:solidFill>
                  <a:latin typeface="HK Grotesk Light Bold"/>
                </a:rPr>
                <a:t>método do cotovelo</a:t>
              </a:r>
              <a:r>
                <a:rPr lang="en-US" sz="2175">
                  <a:solidFill>
                    <a:srgbClr val="100A40"/>
                  </a:solidFill>
                  <a:latin typeface="HK Grotesk Light"/>
                </a:rPr>
                <a:t>, encontramos o </a:t>
              </a:r>
              <a:r>
                <a:rPr lang="en-US" sz="2175">
                  <a:solidFill>
                    <a:srgbClr val="100A40"/>
                  </a:solidFill>
                  <a:latin typeface="HK Grotesk Light Bold"/>
                </a:rPr>
                <a:t>número de 3 Ks.</a:t>
              </a:r>
              <a:r>
                <a:rPr lang="en-US" sz="2175">
                  <a:solidFill>
                    <a:srgbClr val="100A40"/>
                  </a:solidFill>
                  <a:latin typeface="HK Grotesk Light"/>
                </a:rPr>
                <a:t> </a:t>
              </a:r>
            </a:p>
            <a:p>
              <a:pPr algn="just">
                <a:lnSpc>
                  <a:spcPts val="3045"/>
                </a:lnSpc>
              </a:pPr>
              <a:r>
                <a:rPr lang="en-US" sz="2175">
                  <a:solidFill>
                    <a:srgbClr val="100A40"/>
                  </a:solidFill>
                  <a:latin typeface="HK Grotesk Light"/>
                </a:rPr>
                <a:t>Exemplos de clusters encontrados: </a:t>
              </a:r>
            </a:p>
            <a:p>
              <a:pPr algn="just">
                <a:lnSpc>
                  <a:spcPts val="3045"/>
                </a:lnSpc>
              </a:pPr>
              <a:r>
                <a:rPr lang="en-US" sz="2175">
                  <a:solidFill>
                    <a:srgbClr val="100A40"/>
                  </a:solidFill>
                  <a:latin typeface="HK Grotesk Light"/>
                </a:rPr>
                <a:t>Cluster 1 - São Paulo - região significativamente mais provida de comércio, indústrias e residências, logo, explicaria um maior consumo energético. </a:t>
              </a:r>
            </a:p>
            <a:p>
              <a:pPr algn="just">
                <a:lnSpc>
                  <a:spcPts val="3045"/>
                </a:lnSpc>
              </a:pPr>
              <a:r>
                <a:rPr lang="en-US" sz="2175">
                  <a:solidFill>
                    <a:srgbClr val="100A40"/>
                  </a:solidFill>
                  <a:latin typeface="HK Grotesk Light"/>
                </a:rPr>
                <a:t>Cluster 0 - São Carlos - região mais rural, com maior território.</a:t>
              </a:r>
            </a:p>
            <a:p>
              <a:pPr algn="just">
                <a:lnSpc>
                  <a:spcPts val="3045"/>
                </a:lnSpc>
              </a:pPr>
              <a:r>
                <a:rPr lang="en-US" sz="2175">
                  <a:solidFill>
                    <a:srgbClr val="100A40"/>
                  </a:solidFill>
                  <a:latin typeface="HK Grotesk Light"/>
                </a:rPr>
                <a:t>Cluster 2 - Bauru - região menos industrial e menos rural, com número de comércio mediano. </a:t>
              </a:r>
            </a:p>
            <a:p>
              <a:pPr algn="just">
                <a:lnSpc>
                  <a:spcPts val="3045"/>
                </a:lnSpc>
              </a:pPr>
            </a:p>
            <a:p>
              <a:pPr algn="just">
                <a:lnSpc>
                  <a:spcPts val="3045"/>
                </a:lnSpc>
              </a:pPr>
            </a:p>
            <a:p>
              <a:pPr algn="just">
                <a:lnSpc>
                  <a:spcPts val="3045"/>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DAFEp5XDhwc</dc:identifier>
  <dcterms:modified xsi:type="dcterms:W3CDTF">2011-08-01T06:04:30Z</dcterms:modified>
  <cp:revision>1</cp:revision>
  <dc:title>datathons_2022</dc:title>
</cp:coreProperties>
</file>